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31"/>
  </p:notes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5" r:id="rId30"/>
  </p:sldIdLst>
  <p:sldSz cx="9144000" cy="6858000" type="screen4x3"/>
  <p:notesSz cx="6858000" cy="9144000"/>
  <p:embeddedFontLst>
    <p:embeddedFont>
      <p:font typeface="Centaur" pitchFamily="18" charset="0"/>
      <p:regular r:id="rId32"/>
    </p:embeddedFont>
    <p:embeddedFont>
      <p:font typeface="新細明體" pitchFamily="18" charset="-120"/>
      <p:regular r:id="rId33"/>
    </p:embeddedFont>
    <p:embeddedFont>
      <p:font typeface="Arial Rounded MT Bold" pitchFamily="34" charset="0"/>
      <p:regular r:id="rId34"/>
    </p:embeddedFont>
    <p:embeddedFont>
      <p:font typeface="Arial Narrow" pitchFamily="34" charset="0"/>
      <p:regular r:id="rId35"/>
      <p:bold r:id="rId36"/>
      <p:italic r:id="rId37"/>
      <p:boldItalic r:id="rId38"/>
    </p:embeddedFont>
    <p:embeddedFont>
      <p:font typeface="Book Antiqua" pitchFamily="18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744"/>
    <a:srgbClr val="49493B"/>
    <a:srgbClr val="83BE00"/>
    <a:srgbClr val="009999"/>
    <a:srgbClr val="549A00"/>
    <a:srgbClr val="009A0B"/>
    <a:srgbClr val="354F39"/>
    <a:srgbClr val="E8C1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snapVertSplitter="1" vertBarState="minimized" horzBarState="maximized">
    <p:restoredLeft sz="15620" autoAdjust="0"/>
    <p:restoredTop sz="94663" autoAdjust="0"/>
  </p:normalViewPr>
  <p:slideViewPr>
    <p:cSldViewPr snapToGrid="0">
      <p:cViewPr>
        <p:scale>
          <a:sx n="50" d="100"/>
          <a:sy n="50" d="100"/>
        </p:scale>
        <p:origin x="-2406" y="-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25FB0C-953B-4ECB-8E62-BAAB2C3C183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9FF233-597A-4687-8173-EDD822124E80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4613" y="-3175"/>
            <a:ext cx="2974975" cy="458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84613" y="8685213"/>
            <a:ext cx="2974975" cy="460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 eaLnBrk="0" hangingPunct="0"/>
            <a:r>
              <a:rPr lang="en-US" altLang="zh-TW" sz="1000" i="1">
                <a:latin typeface="Times New Roman" pitchFamily="18" charset="0"/>
              </a:rPr>
              <a:t>3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-3175" y="8685213"/>
            <a:ext cx="2973388" cy="460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-3175" y="-3175"/>
            <a:ext cx="2973388" cy="4587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187325"/>
            <a:ext cx="2152650" cy="63992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2750" y="187325"/>
            <a:ext cx="6308725" cy="6399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750" y="1473200"/>
            <a:ext cx="4224338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9488" y="1473200"/>
            <a:ext cx="4224337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cover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ver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over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cover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 flipV="1">
            <a:off x="0" y="2800350"/>
            <a:ext cx="430213" cy="1409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1398588"/>
            <a:ext cx="430213" cy="1409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4191000"/>
            <a:ext cx="430213" cy="1409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4625975" cy="14303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66675" y="-11113"/>
            <a:ext cx="0" cy="6858001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 flipH="1">
            <a:off x="4603750" y="0"/>
            <a:ext cx="4540250" cy="1430338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Puzzle4"/>
          <p:cNvSpPr>
            <a:spLocks noEditPoints="1" noChangeArrowheads="1"/>
          </p:cNvSpPr>
          <p:nvPr/>
        </p:nvSpPr>
        <p:spPr bwMode="auto">
          <a:xfrm rot="16200000" flipV="1">
            <a:off x="225425" y="500063"/>
            <a:ext cx="515938" cy="944562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2700000" scaled="1"/>
          </a:gradFill>
          <a:ln w="2857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rot="5400000">
            <a:off x="4572000" y="-4527550"/>
            <a:ext cx="0" cy="914400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7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750" y="1473200"/>
            <a:ext cx="860107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7179" name="Puzzle4"/>
          <p:cNvSpPr>
            <a:spLocks noEditPoints="1" noChangeArrowheads="1"/>
          </p:cNvSpPr>
          <p:nvPr/>
        </p:nvSpPr>
        <p:spPr bwMode="auto">
          <a:xfrm flipV="1">
            <a:off x="200025" y="3175"/>
            <a:ext cx="528638" cy="922338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folHlink"/>
              </a:gs>
            </a:gsLst>
            <a:lin ang="2700000" scaled="1"/>
          </a:gradFill>
          <a:ln w="2857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15963" y="187325"/>
            <a:ext cx="83105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7181" name="Rectangle 13"/>
          <p:cNvSpPr>
            <a:spLocks noChangeArrowheads="1"/>
          </p:cNvSpPr>
          <p:nvPr userDrawn="1"/>
        </p:nvSpPr>
        <p:spPr bwMode="auto">
          <a:xfrm flipV="1">
            <a:off x="0" y="2800350"/>
            <a:ext cx="430213" cy="1409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Rectangle 14"/>
          <p:cNvSpPr>
            <a:spLocks noChangeArrowheads="1"/>
          </p:cNvSpPr>
          <p:nvPr userDrawn="1"/>
        </p:nvSpPr>
        <p:spPr bwMode="auto">
          <a:xfrm>
            <a:off x="0" y="1398588"/>
            <a:ext cx="430213" cy="14097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Rectangle 15"/>
          <p:cNvSpPr>
            <a:spLocks noChangeArrowheads="1"/>
          </p:cNvSpPr>
          <p:nvPr userDrawn="1"/>
        </p:nvSpPr>
        <p:spPr bwMode="auto">
          <a:xfrm>
            <a:off x="0" y="4191000"/>
            <a:ext cx="430213" cy="14097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Line 17"/>
          <p:cNvSpPr>
            <a:spLocks noChangeShapeType="1"/>
          </p:cNvSpPr>
          <p:nvPr userDrawn="1"/>
        </p:nvSpPr>
        <p:spPr bwMode="auto">
          <a:xfrm>
            <a:off x="66675" y="-11113"/>
            <a:ext cx="0" cy="6858001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7" name="Puzzle4"/>
          <p:cNvSpPr>
            <a:spLocks noEditPoints="1" noChangeArrowheads="1"/>
          </p:cNvSpPr>
          <p:nvPr userDrawn="1"/>
        </p:nvSpPr>
        <p:spPr bwMode="auto">
          <a:xfrm rot="16200000" flipV="1">
            <a:off x="225425" y="500063"/>
            <a:ext cx="515938" cy="944562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folHlink"/>
              </a:gs>
            </a:gsLst>
            <a:lin ang="2700000" scaled="1"/>
          </a:gradFill>
          <a:ln w="2857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8" name="Line 20"/>
          <p:cNvSpPr>
            <a:spLocks noChangeShapeType="1"/>
          </p:cNvSpPr>
          <p:nvPr userDrawn="1"/>
        </p:nvSpPr>
        <p:spPr bwMode="auto">
          <a:xfrm rot="5400000">
            <a:off x="4572000" y="-4527550"/>
            <a:ext cx="0" cy="914400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89" name="Puzzle4"/>
          <p:cNvSpPr>
            <a:spLocks noEditPoints="1" noChangeArrowheads="1"/>
          </p:cNvSpPr>
          <p:nvPr userDrawn="1"/>
        </p:nvSpPr>
        <p:spPr bwMode="auto">
          <a:xfrm flipV="1">
            <a:off x="200025" y="3175"/>
            <a:ext cx="528638" cy="922338"/>
          </a:xfrm>
          <a:custGeom>
            <a:avLst/>
            <a:gdLst>
              <a:gd name="T0" fmla="*/ 8307 w 21600"/>
              <a:gd name="T1" fmla="*/ 11593 h 21600"/>
              <a:gd name="T2" fmla="*/ 453 w 21600"/>
              <a:gd name="T3" fmla="*/ 16938 h 21600"/>
              <a:gd name="T4" fmla="*/ 11500 w 21600"/>
              <a:gd name="T5" fmla="*/ 21600 h 21600"/>
              <a:gd name="T6" fmla="*/ 20920 w 21600"/>
              <a:gd name="T7" fmla="*/ 16751 h 21600"/>
              <a:gd name="T8" fmla="*/ 13972 w 21600"/>
              <a:gd name="T9" fmla="*/ 10888 h 21600"/>
              <a:gd name="T10" fmla="*/ 21033 w 21600"/>
              <a:gd name="T11" fmla="*/ 4716 h 21600"/>
              <a:gd name="T12" fmla="*/ 11102 w 21600"/>
              <a:gd name="T13" fmla="*/ 11 h 21600"/>
              <a:gd name="T14" fmla="*/ 453 w 21600"/>
              <a:gd name="T15" fmla="*/ 4716 h 21600"/>
              <a:gd name="T16" fmla="*/ 2076 w 21600"/>
              <a:gd name="T17" fmla="*/ 5664 h 21600"/>
              <a:gd name="T18" fmla="*/ 20203 w 21600"/>
              <a:gd name="T19" fmla="*/ 1598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folHlink"/>
              </a:gs>
            </a:gsLst>
            <a:lin ang="2700000" scaled="1"/>
          </a:gradFill>
          <a:ln w="2857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0" name="Text Box 22"/>
          <p:cNvSpPr txBox="1">
            <a:spLocks noChangeArrowheads="1"/>
          </p:cNvSpPr>
          <p:nvPr userDrawn="1"/>
        </p:nvSpPr>
        <p:spPr bwMode="auto">
          <a:xfrm>
            <a:off x="155575" y="6592888"/>
            <a:ext cx="19748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 sz="1100" i="1">
              <a:latin typeface="Book Antiqua" pitchFamily="18" charset="0"/>
              <a:ea typeface="新細明體" pitchFamily="18" charset="-120"/>
            </a:endParaRPr>
          </a:p>
        </p:txBody>
      </p:sp>
      <p:sp>
        <p:nvSpPr>
          <p:cNvPr id="7191" name="Text Box 23"/>
          <p:cNvSpPr txBox="1">
            <a:spLocks noChangeArrowheads="1"/>
          </p:cNvSpPr>
          <p:nvPr userDrawn="1"/>
        </p:nvSpPr>
        <p:spPr bwMode="auto">
          <a:xfrm>
            <a:off x="168275" y="6675438"/>
            <a:ext cx="13589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r>
              <a:rPr lang="en-US" altLang="zh-TW" sz="1200" b="1" i="1">
                <a:solidFill>
                  <a:schemeClr val="folHlink"/>
                </a:solidFill>
                <a:latin typeface="Book Antiqua" pitchFamily="18" charset="0"/>
                <a:ea typeface="新細明體" pitchFamily="18" charset="-120"/>
              </a:rPr>
              <a:t>McGraw-Hill/Irwin</a:t>
            </a:r>
          </a:p>
        </p:txBody>
      </p:sp>
      <p:sp>
        <p:nvSpPr>
          <p:cNvPr id="7194" name="Text Box 26"/>
          <p:cNvSpPr txBox="1">
            <a:spLocks noChangeArrowheads="1"/>
          </p:cNvSpPr>
          <p:nvPr userDrawn="1"/>
        </p:nvSpPr>
        <p:spPr bwMode="auto">
          <a:xfrm>
            <a:off x="3409950" y="6597650"/>
            <a:ext cx="43338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TW" sz="1100" b="1">
                <a:latin typeface="Book Antiqua" pitchFamily="18" charset="0"/>
                <a:ea typeface="新細明體" pitchFamily="18" charset="-120"/>
              </a:rPr>
              <a:t>© 2005 The McGraw-Hill Companies, Inc. All rights reserved.</a:t>
            </a:r>
          </a:p>
        </p:txBody>
      </p:sp>
      <p:sp>
        <p:nvSpPr>
          <p:cNvPr id="7195" name="Text Box 27"/>
          <p:cNvSpPr txBox="1">
            <a:spLocks noChangeArrowheads="1"/>
          </p:cNvSpPr>
          <p:nvPr userDrawn="1"/>
        </p:nvSpPr>
        <p:spPr bwMode="auto">
          <a:xfrm>
            <a:off x="8531225" y="6583363"/>
            <a:ext cx="6127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latin typeface="Arial Narrow" pitchFamily="34" charset="0"/>
                <a:ea typeface="新細明體" pitchFamily="18" charset="-120"/>
              </a:rPr>
              <a:t>7 - </a:t>
            </a:r>
            <a:fld id="{3B96A082-644C-45D7-92B2-065435D8EE90}" type="slidenum">
              <a:rPr lang="en-US" altLang="zh-TW" sz="1200" b="1">
                <a:latin typeface="Arial Narrow" pitchFamily="34" charset="0"/>
                <a:ea typeface="新細明體" pitchFamily="18" charset="-12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zh-TW" sz="1200" b="1">
              <a:latin typeface="Arial Narrow" pitchFamily="34" charset="0"/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cover dir="r"/>
  </p:transition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225425" indent="-225425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25425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800">
          <a:solidFill>
            <a:schemeClr val="tx1"/>
          </a:solidFill>
          <a:latin typeface="+mn-lt"/>
        </a:defRPr>
      </a:lvl2pPr>
      <a:lvl3pPr marL="914400" indent="-225425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400">
          <a:solidFill>
            <a:schemeClr val="tx1"/>
          </a:solidFill>
          <a:latin typeface="+mn-lt"/>
        </a:defRPr>
      </a:lvl3pPr>
      <a:lvl4pPr marL="1258888" indent="-225425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200">
          <a:solidFill>
            <a:schemeClr val="tx1"/>
          </a:solidFill>
          <a:latin typeface="+mn-lt"/>
        </a:defRPr>
      </a:lvl4pPr>
      <a:lvl5pPr marL="1603375" indent="-227013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000">
          <a:solidFill>
            <a:schemeClr val="tx1"/>
          </a:solidFill>
          <a:latin typeface="+mn-lt"/>
        </a:defRPr>
      </a:lvl5pPr>
      <a:lvl6pPr marL="2060575" indent="-227013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000">
          <a:solidFill>
            <a:schemeClr val="tx1"/>
          </a:solidFill>
          <a:latin typeface="+mn-lt"/>
        </a:defRPr>
      </a:lvl6pPr>
      <a:lvl7pPr marL="2517775" indent="-227013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000">
          <a:solidFill>
            <a:schemeClr val="tx1"/>
          </a:solidFill>
          <a:latin typeface="+mn-lt"/>
        </a:defRPr>
      </a:lvl7pPr>
      <a:lvl8pPr marL="2974975" indent="-227013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000">
          <a:solidFill>
            <a:schemeClr val="tx1"/>
          </a:solidFill>
          <a:latin typeface="+mn-lt"/>
        </a:defRPr>
      </a:lvl8pPr>
      <a:lvl9pPr marL="3432175" indent="-227013" algn="l" rtl="0" fontAlgn="base">
        <a:spcBef>
          <a:spcPct val="20000"/>
        </a:spcBef>
        <a:spcAft>
          <a:spcPct val="0"/>
        </a:spcAft>
        <a:buSzPct val="90000"/>
        <a:buBlip>
          <a:blip r:embed="rId13"/>
        </a:buBlip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369888" y="2225675"/>
            <a:ext cx="8639175" cy="4121150"/>
          </a:xfrm>
          <a:prstGeom prst="rect">
            <a:avLst/>
          </a:prstGeom>
          <a:solidFill>
            <a:srgbClr val="927277">
              <a:alpha val="3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1617663" y="258763"/>
            <a:ext cx="6142037" cy="6432550"/>
          </a:xfrm>
          <a:prstGeom prst="rect">
            <a:avLst/>
          </a:prstGeom>
          <a:solidFill>
            <a:srgbClr val="009999">
              <a:alpha val="24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33375" y="1227138"/>
            <a:ext cx="1190625" cy="882650"/>
          </a:xfrm>
          <a:prstGeom prst="rect">
            <a:avLst/>
          </a:prstGeom>
          <a:noFill/>
          <a:ln w="76200">
            <a:solidFill>
              <a:srgbClr val="83BE00">
                <a:alpha val="62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2166938" y="2687638"/>
            <a:ext cx="4900612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aur" pitchFamily="18" charset="0"/>
                <a:ea typeface="新細明體" pitchFamily="18" charset="-120"/>
              </a:rPr>
              <a:t>Traditional Training Methods</a:t>
            </a:r>
          </a:p>
        </p:txBody>
      </p:sp>
      <p:grpSp>
        <p:nvGrpSpPr>
          <p:cNvPr id="5185" name="Group 65"/>
          <p:cNvGrpSpPr>
            <a:grpSpLocks/>
          </p:cNvGrpSpPr>
          <p:nvPr/>
        </p:nvGrpSpPr>
        <p:grpSpPr bwMode="auto">
          <a:xfrm>
            <a:off x="7827963" y="1020763"/>
            <a:ext cx="1169987" cy="1108075"/>
            <a:chOff x="4931" y="643"/>
            <a:chExt cx="737" cy="698"/>
          </a:xfrm>
        </p:grpSpPr>
        <p:sp>
          <p:nvSpPr>
            <p:cNvPr id="5143" name="Freeform 23"/>
            <p:cNvSpPr>
              <a:spLocks/>
            </p:cNvSpPr>
            <p:nvPr/>
          </p:nvSpPr>
          <p:spPr bwMode="auto">
            <a:xfrm>
              <a:off x="4942" y="837"/>
              <a:ext cx="611" cy="504"/>
            </a:xfrm>
            <a:custGeom>
              <a:avLst/>
              <a:gdLst/>
              <a:ahLst/>
              <a:cxnLst>
                <a:cxn ang="0">
                  <a:pos x="370" y="575"/>
                </a:cxn>
                <a:cxn ang="0">
                  <a:pos x="212" y="705"/>
                </a:cxn>
                <a:cxn ang="0">
                  <a:pos x="0" y="892"/>
                </a:cxn>
                <a:cxn ang="0">
                  <a:pos x="81" y="2018"/>
                </a:cxn>
                <a:cxn ang="0">
                  <a:pos x="2443" y="1970"/>
                </a:cxn>
                <a:cxn ang="0">
                  <a:pos x="2410" y="1755"/>
                </a:cxn>
                <a:cxn ang="0">
                  <a:pos x="2226" y="1530"/>
                </a:cxn>
                <a:cxn ang="0">
                  <a:pos x="2050" y="1442"/>
                </a:cxn>
                <a:cxn ang="0">
                  <a:pos x="1859" y="1370"/>
                </a:cxn>
                <a:cxn ang="0">
                  <a:pos x="1666" y="1370"/>
                </a:cxn>
                <a:cxn ang="0">
                  <a:pos x="1506" y="1362"/>
                </a:cxn>
                <a:cxn ang="0">
                  <a:pos x="1418" y="1252"/>
                </a:cxn>
                <a:cxn ang="0">
                  <a:pos x="1497" y="1036"/>
                </a:cxn>
                <a:cxn ang="0">
                  <a:pos x="1500" y="696"/>
                </a:cxn>
                <a:cxn ang="0">
                  <a:pos x="1464" y="586"/>
                </a:cxn>
                <a:cxn ang="0">
                  <a:pos x="1493" y="404"/>
                </a:cxn>
                <a:cxn ang="0">
                  <a:pos x="1754" y="257"/>
                </a:cxn>
                <a:cxn ang="0">
                  <a:pos x="1823" y="177"/>
                </a:cxn>
                <a:cxn ang="0">
                  <a:pos x="1788" y="79"/>
                </a:cxn>
                <a:cxn ang="0">
                  <a:pos x="1581" y="0"/>
                </a:cxn>
                <a:cxn ang="0">
                  <a:pos x="1345" y="14"/>
                </a:cxn>
                <a:cxn ang="0">
                  <a:pos x="1212" y="103"/>
                </a:cxn>
                <a:cxn ang="0">
                  <a:pos x="1168" y="231"/>
                </a:cxn>
                <a:cxn ang="0">
                  <a:pos x="1222" y="498"/>
                </a:cxn>
                <a:cxn ang="0">
                  <a:pos x="1262" y="776"/>
                </a:cxn>
                <a:cxn ang="0">
                  <a:pos x="1192" y="941"/>
                </a:cxn>
                <a:cxn ang="0">
                  <a:pos x="1016" y="1126"/>
                </a:cxn>
                <a:cxn ang="0">
                  <a:pos x="769" y="1119"/>
                </a:cxn>
                <a:cxn ang="0">
                  <a:pos x="533" y="1011"/>
                </a:cxn>
                <a:cxn ang="0">
                  <a:pos x="424" y="705"/>
                </a:cxn>
                <a:cxn ang="0">
                  <a:pos x="429" y="586"/>
                </a:cxn>
                <a:cxn ang="0">
                  <a:pos x="370" y="575"/>
                </a:cxn>
                <a:cxn ang="0">
                  <a:pos x="370" y="575"/>
                </a:cxn>
              </a:cxnLst>
              <a:rect l="0" t="0" r="r" b="b"/>
              <a:pathLst>
                <a:path w="2443" h="2018">
                  <a:moveTo>
                    <a:pt x="370" y="575"/>
                  </a:moveTo>
                  <a:lnTo>
                    <a:pt x="212" y="705"/>
                  </a:lnTo>
                  <a:lnTo>
                    <a:pt x="0" y="892"/>
                  </a:lnTo>
                  <a:lnTo>
                    <a:pt x="81" y="2018"/>
                  </a:lnTo>
                  <a:lnTo>
                    <a:pt x="2443" y="1970"/>
                  </a:lnTo>
                  <a:lnTo>
                    <a:pt x="2410" y="1755"/>
                  </a:lnTo>
                  <a:lnTo>
                    <a:pt x="2226" y="1530"/>
                  </a:lnTo>
                  <a:lnTo>
                    <a:pt x="2050" y="1442"/>
                  </a:lnTo>
                  <a:lnTo>
                    <a:pt x="1859" y="1370"/>
                  </a:lnTo>
                  <a:lnTo>
                    <a:pt x="1666" y="1370"/>
                  </a:lnTo>
                  <a:lnTo>
                    <a:pt x="1506" y="1362"/>
                  </a:lnTo>
                  <a:lnTo>
                    <a:pt x="1418" y="1252"/>
                  </a:lnTo>
                  <a:lnTo>
                    <a:pt x="1497" y="1036"/>
                  </a:lnTo>
                  <a:lnTo>
                    <a:pt x="1500" y="696"/>
                  </a:lnTo>
                  <a:lnTo>
                    <a:pt x="1464" y="586"/>
                  </a:lnTo>
                  <a:lnTo>
                    <a:pt x="1493" y="404"/>
                  </a:lnTo>
                  <a:lnTo>
                    <a:pt x="1754" y="257"/>
                  </a:lnTo>
                  <a:lnTo>
                    <a:pt x="1823" y="177"/>
                  </a:lnTo>
                  <a:lnTo>
                    <a:pt x="1788" y="79"/>
                  </a:lnTo>
                  <a:lnTo>
                    <a:pt x="1581" y="0"/>
                  </a:lnTo>
                  <a:lnTo>
                    <a:pt x="1345" y="14"/>
                  </a:lnTo>
                  <a:lnTo>
                    <a:pt x="1212" y="103"/>
                  </a:lnTo>
                  <a:lnTo>
                    <a:pt x="1168" y="231"/>
                  </a:lnTo>
                  <a:lnTo>
                    <a:pt x="1222" y="498"/>
                  </a:lnTo>
                  <a:lnTo>
                    <a:pt x="1262" y="776"/>
                  </a:lnTo>
                  <a:lnTo>
                    <a:pt x="1192" y="941"/>
                  </a:lnTo>
                  <a:lnTo>
                    <a:pt x="1016" y="1126"/>
                  </a:lnTo>
                  <a:lnTo>
                    <a:pt x="769" y="1119"/>
                  </a:lnTo>
                  <a:lnTo>
                    <a:pt x="533" y="1011"/>
                  </a:lnTo>
                  <a:lnTo>
                    <a:pt x="424" y="705"/>
                  </a:lnTo>
                  <a:lnTo>
                    <a:pt x="429" y="586"/>
                  </a:lnTo>
                  <a:lnTo>
                    <a:pt x="370" y="575"/>
                  </a:lnTo>
                  <a:lnTo>
                    <a:pt x="370" y="57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Freeform 24"/>
            <p:cNvSpPr>
              <a:spLocks/>
            </p:cNvSpPr>
            <p:nvPr/>
          </p:nvSpPr>
          <p:spPr bwMode="auto">
            <a:xfrm>
              <a:off x="5291" y="1074"/>
              <a:ext cx="360" cy="267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8" y="138"/>
                </a:cxn>
                <a:cxn ang="0">
                  <a:pos x="0" y="299"/>
                </a:cxn>
                <a:cxn ang="0">
                  <a:pos x="56" y="475"/>
                </a:cxn>
                <a:cxn ang="0">
                  <a:pos x="168" y="546"/>
                </a:cxn>
                <a:cxn ang="0">
                  <a:pos x="464" y="555"/>
                </a:cxn>
                <a:cxn ang="0">
                  <a:pos x="647" y="586"/>
                </a:cxn>
                <a:cxn ang="0">
                  <a:pos x="792" y="676"/>
                </a:cxn>
                <a:cxn ang="0">
                  <a:pos x="880" y="787"/>
                </a:cxn>
                <a:cxn ang="0">
                  <a:pos x="983" y="1067"/>
                </a:cxn>
                <a:cxn ang="0">
                  <a:pos x="1397" y="1068"/>
                </a:cxn>
                <a:cxn ang="0">
                  <a:pos x="1443" y="727"/>
                </a:cxn>
                <a:cxn ang="0">
                  <a:pos x="1215" y="544"/>
                </a:cxn>
                <a:cxn ang="0">
                  <a:pos x="1131" y="691"/>
                </a:cxn>
                <a:cxn ang="0">
                  <a:pos x="1048" y="553"/>
                </a:cxn>
                <a:cxn ang="0">
                  <a:pos x="951" y="291"/>
                </a:cxn>
                <a:cxn ang="0">
                  <a:pos x="863" y="155"/>
                </a:cxn>
                <a:cxn ang="0">
                  <a:pos x="647" y="58"/>
                </a:cxn>
                <a:cxn ang="0">
                  <a:pos x="416" y="98"/>
                </a:cxn>
                <a:cxn ang="0">
                  <a:pos x="239" y="171"/>
                </a:cxn>
                <a:cxn ang="0">
                  <a:pos x="80" y="0"/>
                </a:cxn>
                <a:cxn ang="0">
                  <a:pos x="80" y="0"/>
                </a:cxn>
              </a:cxnLst>
              <a:rect l="0" t="0" r="r" b="b"/>
              <a:pathLst>
                <a:path w="1443" h="1068">
                  <a:moveTo>
                    <a:pt x="80" y="0"/>
                  </a:moveTo>
                  <a:lnTo>
                    <a:pt x="48" y="138"/>
                  </a:lnTo>
                  <a:lnTo>
                    <a:pt x="0" y="299"/>
                  </a:lnTo>
                  <a:lnTo>
                    <a:pt x="56" y="475"/>
                  </a:lnTo>
                  <a:lnTo>
                    <a:pt x="168" y="546"/>
                  </a:lnTo>
                  <a:lnTo>
                    <a:pt x="464" y="555"/>
                  </a:lnTo>
                  <a:lnTo>
                    <a:pt x="647" y="586"/>
                  </a:lnTo>
                  <a:lnTo>
                    <a:pt x="792" y="676"/>
                  </a:lnTo>
                  <a:lnTo>
                    <a:pt x="880" y="787"/>
                  </a:lnTo>
                  <a:lnTo>
                    <a:pt x="983" y="1067"/>
                  </a:lnTo>
                  <a:lnTo>
                    <a:pt x="1397" y="1068"/>
                  </a:lnTo>
                  <a:lnTo>
                    <a:pt x="1443" y="727"/>
                  </a:lnTo>
                  <a:lnTo>
                    <a:pt x="1215" y="544"/>
                  </a:lnTo>
                  <a:lnTo>
                    <a:pt x="1131" y="691"/>
                  </a:lnTo>
                  <a:lnTo>
                    <a:pt x="1048" y="553"/>
                  </a:lnTo>
                  <a:lnTo>
                    <a:pt x="951" y="291"/>
                  </a:lnTo>
                  <a:lnTo>
                    <a:pt x="863" y="155"/>
                  </a:lnTo>
                  <a:lnTo>
                    <a:pt x="647" y="58"/>
                  </a:lnTo>
                  <a:lnTo>
                    <a:pt x="416" y="98"/>
                  </a:lnTo>
                  <a:lnTo>
                    <a:pt x="239" y="171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5" name="Freeform 25"/>
            <p:cNvSpPr>
              <a:spLocks/>
            </p:cNvSpPr>
            <p:nvPr/>
          </p:nvSpPr>
          <p:spPr bwMode="auto">
            <a:xfrm>
              <a:off x="5087" y="731"/>
              <a:ext cx="317" cy="398"/>
            </a:xfrm>
            <a:custGeom>
              <a:avLst/>
              <a:gdLst/>
              <a:ahLst/>
              <a:cxnLst>
                <a:cxn ang="0">
                  <a:pos x="471" y="253"/>
                </a:cxn>
                <a:cxn ang="0">
                  <a:pos x="679" y="15"/>
                </a:cxn>
                <a:cxn ang="0">
                  <a:pos x="992" y="0"/>
                </a:cxn>
                <a:cxn ang="0">
                  <a:pos x="1099" y="130"/>
                </a:cxn>
                <a:cxn ang="0">
                  <a:pos x="1223" y="223"/>
                </a:cxn>
                <a:cxn ang="0">
                  <a:pos x="1271" y="516"/>
                </a:cxn>
                <a:cxn ang="0">
                  <a:pos x="1127" y="480"/>
                </a:cxn>
                <a:cxn ang="0">
                  <a:pos x="873" y="448"/>
                </a:cxn>
                <a:cxn ang="0">
                  <a:pos x="664" y="568"/>
                </a:cxn>
                <a:cxn ang="0">
                  <a:pos x="656" y="863"/>
                </a:cxn>
                <a:cxn ang="0">
                  <a:pos x="648" y="1344"/>
                </a:cxn>
                <a:cxn ang="0">
                  <a:pos x="437" y="1580"/>
                </a:cxn>
                <a:cxn ang="0">
                  <a:pos x="136" y="1591"/>
                </a:cxn>
                <a:cxn ang="0">
                  <a:pos x="0" y="1176"/>
                </a:cxn>
                <a:cxn ang="0">
                  <a:pos x="424" y="1088"/>
                </a:cxn>
                <a:cxn ang="0">
                  <a:pos x="464" y="808"/>
                </a:cxn>
                <a:cxn ang="0">
                  <a:pos x="400" y="368"/>
                </a:cxn>
                <a:cxn ang="0">
                  <a:pos x="471" y="253"/>
                </a:cxn>
                <a:cxn ang="0">
                  <a:pos x="471" y="253"/>
                </a:cxn>
              </a:cxnLst>
              <a:rect l="0" t="0" r="r" b="b"/>
              <a:pathLst>
                <a:path w="1271" h="1591">
                  <a:moveTo>
                    <a:pt x="471" y="253"/>
                  </a:moveTo>
                  <a:lnTo>
                    <a:pt x="679" y="15"/>
                  </a:lnTo>
                  <a:lnTo>
                    <a:pt x="992" y="0"/>
                  </a:lnTo>
                  <a:lnTo>
                    <a:pt x="1099" y="130"/>
                  </a:lnTo>
                  <a:lnTo>
                    <a:pt x="1223" y="223"/>
                  </a:lnTo>
                  <a:lnTo>
                    <a:pt x="1271" y="516"/>
                  </a:lnTo>
                  <a:lnTo>
                    <a:pt x="1127" y="480"/>
                  </a:lnTo>
                  <a:lnTo>
                    <a:pt x="873" y="448"/>
                  </a:lnTo>
                  <a:lnTo>
                    <a:pt x="664" y="568"/>
                  </a:lnTo>
                  <a:lnTo>
                    <a:pt x="656" y="863"/>
                  </a:lnTo>
                  <a:lnTo>
                    <a:pt x="648" y="1344"/>
                  </a:lnTo>
                  <a:lnTo>
                    <a:pt x="437" y="1580"/>
                  </a:lnTo>
                  <a:lnTo>
                    <a:pt x="136" y="1591"/>
                  </a:lnTo>
                  <a:lnTo>
                    <a:pt x="0" y="1176"/>
                  </a:lnTo>
                  <a:lnTo>
                    <a:pt x="424" y="1088"/>
                  </a:lnTo>
                  <a:lnTo>
                    <a:pt x="464" y="808"/>
                  </a:lnTo>
                  <a:lnTo>
                    <a:pt x="400" y="368"/>
                  </a:lnTo>
                  <a:lnTo>
                    <a:pt x="471" y="253"/>
                  </a:lnTo>
                  <a:lnTo>
                    <a:pt x="471" y="253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Freeform 26"/>
            <p:cNvSpPr>
              <a:spLocks/>
            </p:cNvSpPr>
            <p:nvPr/>
          </p:nvSpPr>
          <p:spPr bwMode="auto">
            <a:xfrm>
              <a:off x="4949" y="659"/>
              <a:ext cx="176" cy="372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703" y="23"/>
                </a:cxn>
                <a:cxn ang="0">
                  <a:pos x="568" y="223"/>
                </a:cxn>
                <a:cxn ang="0">
                  <a:pos x="343" y="431"/>
                </a:cxn>
                <a:cxn ang="0">
                  <a:pos x="174" y="565"/>
                </a:cxn>
                <a:cxn ang="0">
                  <a:pos x="192" y="768"/>
                </a:cxn>
                <a:cxn ang="0">
                  <a:pos x="207" y="1024"/>
                </a:cxn>
                <a:cxn ang="0">
                  <a:pos x="325" y="1275"/>
                </a:cxn>
                <a:cxn ang="0">
                  <a:pos x="0" y="148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703" h="1488">
                  <a:moveTo>
                    <a:pt x="32" y="0"/>
                  </a:moveTo>
                  <a:lnTo>
                    <a:pt x="703" y="23"/>
                  </a:lnTo>
                  <a:lnTo>
                    <a:pt x="568" y="223"/>
                  </a:lnTo>
                  <a:lnTo>
                    <a:pt x="343" y="431"/>
                  </a:lnTo>
                  <a:lnTo>
                    <a:pt x="174" y="565"/>
                  </a:lnTo>
                  <a:lnTo>
                    <a:pt x="192" y="768"/>
                  </a:lnTo>
                  <a:lnTo>
                    <a:pt x="207" y="1024"/>
                  </a:lnTo>
                  <a:lnTo>
                    <a:pt x="325" y="1275"/>
                  </a:lnTo>
                  <a:lnTo>
                    <a:pt x="0" y="148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7" name="Freeform 27"/>
            <p:cNvSpPr>
              <a:spLocks/>
            </p:cNvSpPr>
            <p:nvPr/>
          </p:nvSpPr>
          <p:spPr bwMode="auto">
            <a:xfrm>
              <a:off x="5438" y="1089"/>
              <a:ext cx="116" cy="7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113"/>
                </a:cxn>
                <a:cxn ang="0">
                  <a:pos x="45" y="175"/>
                </a:cxn>
                <a:cxn ang="0">
                  <a:pos x="172" y="297"/>
                </a:cxn>
                <a:cxn ang="0">
                  <a:pos x="465" y="318"/>
                </a:cxn>
                <a:cxn ang="0">
                  <a:pos x="339" y="168"/>
                </a:cxn>
                <a:cxn ang="0">
                  <a:pos x="139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65" h="318">
                  <a:moveTo>
                    <a:pt x="0" y="6"/>
                  </a:moveTo>
                  <a:lnTo>
                    <a:pt x="4" y="113"/>
                  </a:lnTo>
                  <a:lnTo>
                    <a:pt x="45" y="175"/>
                  </a:lnTo>
                  <a:lnTo>
                    <a:pt x="172" y="297"/>
                  </a:lnTo>
                  <a:lnTo>
                    <a:pt x="465" y="318"/>
                  </a:lnTo>
                  <a:lnTo>
                    <a:pt x="339" y="168"/>
                  </a:lnTo>
                  <a:lnTo>
                    <a:pt x="139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8" name="Freeform 28"/>
            <p:cNvSpPr>
              <a:spLocks/>
            </p:cNvSpPr>
            <p:nvPr/>
          </p:nvSpPr>
          <p:spPr bwMode="auto">
            <a:xfrm>
              <a:off x="5595" y="1191"/>
              <a:ext cx="64" cy="70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0" y="79"/>
                </a:cxn>
                <a:cxn ang="0">
                  <a:pos x="256" y="282"/>
                </a:cxn>
                <a:cxn ang="0">
                  <a:pos x="223" y="0"/>
                </a:cxn>
                <a:cxn ang="0">
                  <a:pos x="223" y="0"/>
                </a:cxn>
              </a:cxnLst>
              <a:rect l="0" t="0" r="r" b="b"/>
              <a:pathLst>
                <a:path w="256" h="282">
                  <a:moveTo>
                    <a:pt x="223" y="0"/>
                  </a:moveTo>
                  <a:lnTo>
                    <a:pt x="0" y="79"/>
                  </a:lnTo>
                  <a:lnTo>
                    <a:pt x="256" y="282"/>
                  </a:lnTo>
                  <a:lnTo>
                    <a:pt x="223" y="0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Freeform 29"/>
            <p:cNvSpPr>
              <a:spLocks/>
            </p:cNvSpPr>
            <p:nvPr/>
          </p:nvSpPr>
          <p:spPr bwMode="auto">
            <a:xfrm>
              <a:off x="5155" y="741"/>
              <a:ext cx="219" cy="312"/>
            </a:xfrm>
            <a:custGeom>
              <a:avLst/>
              <a:gdLst/>
              <a:ahLst/>
              <a:cxnLst>
                <a:cxn ang="0">
                  <a:pos x="0" y="1151"/>
                </a:cxn>
                <a:cxn ang="0">
                  <a:pos x="192" y="1239"/>
                </a:cxn>
                <a:cxn ang="0">
                  <a:pos x="360" y="1248"/>
                </a:cxn>
                <a:cxn ang="0">
                  <a:pos x="374" y="1091"/>
                </a:cxn>
                <a:cxn ang="0">
                  <a:pos x="352" y="783"/>
                </a:cxn>
                <a:cxn ang="0">
                  <a:pos x="352" y="591"/>
                </a:cxn>
                <a:cxn ang="0">
                  <a:pos x="436" y="428"/>
                </a:cxn>
                <a:cxn ang="0">
                  <a:pos x="730" y="414"/>
                </a:cxn>
                <a:cxn ang="0">
                  <a:pos x="735" y="272"/>
                </a:cxn>
                <a:cxn ang="0">
                  <a:pos x="815" y="168"/>
                </a:cxn>
                <a:cxn ang="0">
                  <a:pos x="876" y="126"/>
                </a:cxn>
                <a:cxn ang="0">
                  <a:pos x="712" y="23"/>
                </a:cxn>
                <a:cxn ang="0">
                  <a:pos x="440" y="0"/>
                </a:cxn>
                <a:cxn ang="0">
                  <a:pos x="264" y="135"/>
                </a:cxn>
                <a:cxn ang="0">
                  <a:pos x="115" y="271"/>
                </a:cxn>
                <a:cxn ang="0">
                  <a:pos x="128" y="672"/>
                </a:cxn>
                <a:cxn ang="0">
                  <a:pos x="0" y="1151"/>
                </a:cxn>
                <a:cxn ang="0">
                  <a:pos x="0" y="1151"/>
                </a:cxn>
              </a:cxnLst>
              <a:rect l="0" t="0" r="r" b="b"/>
              <a:pathLst>
                <a:path w="876" h="1248">
                  <a:moveTo>
                    <a:pt x="0" y="1151"/>
                  </a:moveTo>
                  <a:lnTo>
                    <a:pt x="192" y="1239"/>
                  </a:lnTo>
                  <a:lnTo>
                    <a:pt x="360" y="1248"/>
                  </a:lnTo>
                  <a:lnTo>
                    <a:pt x="374" y="1091"/>
                  </a:lnTo>
                  <a:lnTo>
                    <a:pt x="352" y="783"/>
                  </a:lnTo>
                  <a:lnTo>
                    <a:pt x="352" y="591"/>
                  </a:lnTo>
                  <a:lnTo>
                    <a:pt x="436" y="428"/>
                  </a:lnTo>
                  <a:lnTo>
                    <a:pt x="730" y="414"/>
                  </a:lnTo>
                  <a:lnTo>
                    <a:pt x="735" y="272"/>
                  </a:lnTo>
                  <a:lnTo>
                    <a:pt x="815" y="168"/>
                  </a:lnTo>
                  <a:lnTo>
                    <a:pt x="876" y="126"/>
                  </a:lnTo>
                  <a:lnTo>
                    <a:pt x="712" y="23"/>
                  </a:lnTo>
                  <a:lnTo>
                    <a:pt x="440" y="0"/>
                  </a:lnTo>
                  <a:lnTo>
                    <a:pt x="264" y="135"/>
                  </a:lnTo>
                  <a:lnTo>
                    <a:pt x="115" y="271"/>
                  </a:lnTo>
                  <a:lnTo>
                    <a:pt x="128" y="672"/>
                  </a:lnTo>
                  <a:lnTo>
                    <a:pt x="0" y="1151"/>
                  </a:lnTo>
                  <a:lnTo>
                    <a:pt x="0" y="1151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0" name="Freeform 30"/>
            <p:cNvSpPr>
              <a:spLocks/>
            </p:cNvSpPr>
            <p:nvPr/>
          </p:nvSpPr>
          <p:spPr bwMode="auto">
            <a:xfrm>
              <a:off x="5087" y="1021"/>
              <a:ext cx="64" cy="90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168" y="160"/>
                </a:cxn>
                <a:cxn ang="0">
                  <a:pos x="256" y="359"/>
                </a:cxn>
                <a:cxn ang="0">
                  <a:pos x="88" y="231"/>
                </a:cxn>
                <a:cxn ang="0">
                  <a:pos x="0" y="16"/>
                </a:cxn>
                <a:cxn ang="0">
                  <a:pos x="176" y="0"/>
                </a:cxn>
                <a:cxn ang="0">
                  <a:pos x="176" y="0"/>
                </a:cxn>
              </a:cxnLst>
              <a:rect l="0" t="0" r="r" b="b"/>
              <a:pathLst>
                <a:path w="256" h="359">
                  <a:moveTo>
                    <a:pt x="176" y="0"/>
                  </a:moveTo>
                  <a:lnTo>
                    <a:pt x="168" y="160"/>
                  </a:lnTo>
                  <a:lnTo>
                    <a:pt x="256" y="359"/>
                  </a:lnTo>
                  <a:lnTo>
                    <a:pt x="88" y="231"/>
                  </a:lnTo>
                  <a:lnTo>
                    <a:pt x="0" y="16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Freeform 31"/>
            <p:cNvSpPr>
              <a:spLocks/>
            </p:cNvSpPr>
            <p:nvPr/>
          </p:nvSpPr>
          <p:spPr bwMode="auto">
            <a:xfrm>
              <a:off x="5417" y="1091"/>
              <a:ext cx="70" cy="68"/>
            </a:xfrm>
            <a:custGeom>
              <a:avLst/>
              <a:gdLst/>
              <a:ahLst/>
              <a:cxnLst>
                <a:cxn ang="0">
                  <a:pos x="191" y="0"/>
                </a:cxn>
                <a:cxn ang="0">
                  <a:pos x="191" y="129"/>
                </a:cxn>
                <a:cxn ang="0">
                  <a:pos x="280" y="270"/>
                </a:cxn>
                <a:cxn ang="0">
                  <a:pos x="143" y="273"/>
                </a:cxn>
                <a:cxn ang="0">
                  <a:pos x="0" y="18"/>
                </a:cxn>
                <a:cxn ang="0">
                  <a:pos x="191" y="0"/>
                </a:cxn>
                <a:cxn ang="0">
                  <a:pos x="191" y="0"/>
                </a:cxn>
              </a:cxnLst>
              <a:rect l="0" t="0" r="r" b="b"/>
              <a:pathLst>
                <a:path w="280" h="273">
                  <a:moveTo>
                    <a:pt x="191" y="0"/>
                  </a:moveTo>
                  <a:lnTo>
                    <a:pt x="191" y="129"/>
                  </a:lnTo>
                  <a:lnTo>
                    <a:pt x="280" y="270"/>
                  </a:lnTo>
                  <a:lnTo>
                    <a:pt x="143" y="273"/>
                  </a:lnTo>
                  <a:lnTo>
                    <a:pt x="0" y="18"/>
                  </a:lnTo>
                  <a:lnTo>
                    <a:pt x="191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Freeform 32"/>
            <p:cNvSpPr>
              <a:spLocks/>
            </p:cNvSpPr>
            <p:nvPr/>
          </p:nvSpPr>
          <p:spPr bwMode="auto">
            <a:xfrm>
              <a:off x="5595" y="1202"/>
              <a:ext cx="57" cy="73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232" y="109"/>
                </a:cxn>
                <a:cxn ang="0">
                  <a:pos x="204" y="295"/>
                </a:cxn>
                <a:cxn ang="0">
                  <a:pos x="0" y="34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232" h="295">
                  <a:moveTo>
                    <a:pt x="40" y="0"/>
                  </a:moveTo>
                  <a:lnTo>
                    <a:pt x="232" y="109"/>
                  </a:lnTo>
                  <a:lnTo>
                    <a:pt x="204" y="295"/>
                  </a:lnTo>
                  <a:lnTo>
                    <a:pt x="0" y="3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3" name="Freeform 33"/>
            <p:cNvSpPr>
              <a:spLocks/>
            </p:cNvSpPr>
            <p:nvPr/>
          </p:nvSpPr>
          <p:spPr bwMode="auto">
            <a:xfrm>
              <a:off x="5000" y="647"/>
              <a:ext cx="659" cy="520"/>
            </a:xfrm>
            <a:custGeom>
              <a:avLst/>
              <a:gdLst/>
              <a:ahLst/>
              <a:cxnLst>
                <a:cxn ang="0">
                  <a:pos x="646" y="30"/>
                </a:cxn>
                <a:cxn ang="0">
                  <a:pos x="523" y="184"/>
                </a:cxn>
                <a:cxn ang="0">
                  <a:pos x="399" y="361"/>
                </a:cxn>
                <a:cxn ang="0">
                  <a:pos x="247" y="509"/>
                </a:cxn>
                <a:cxn ang="0">
                  <a:pos x="21" y="691"/>
                </a:cxn>
                <a:cxn ang="0">
                  <a:pos x="0" y="794"/>
                </a:cxn>
                <a:cxn ang="0">
                  <a:pos x="55" y="947"/>
                </a:cxn>
                <a:cxn ang="0">
                  <a:pos x="154" y="1125"/>
                </a:cxn>
                <a:cxn ang="0">
                  <a:pos x="287" y="1237"/>
                </a:cxn>
                <a:cxn ang="0">
                  <a:pos x="527" y="1253"/>
                </a:cxn>
                <a:cxn ang="0">
                  <a:pos x="671" y="1169"/>
                </a:cxn>
                <a:cxn ang="0">
                  <a:pos x="764" y="1046"/>
                </a:cxn>
                <a:cxn ang="0">
                  <a:pos x="749" y="912"/>
                </a:cxn>
                <a:cxn ang="0">
                  <a:pos x="705" y="646"/>
                </a:cxn>
                <a:cxn ang="0">
                  <a:pos x="709" y="450"/>
                </a:cxn>
                <a:cxn ang="0">
                  <a:pos x="858" y="282"/>
                </a:cxn>
                <a:cxn ang="0">
                  <a:pos x="1040" y="212"/>
                </a:cxn>
                <a:cxn ang="0">
                  <a:pos x="1236" y="277"/>
                </a:cxn>
                <a:cxn ang="0">
                  <a:pos x="1448" y="395"/>
                </a:cxn>
                <a:cxn ang="0">
                  <a:pos x="1586" y="567"/>
                </a:cxn>
                <a:cxn ang="0">
                  <a:pos x="1635" y="745"/>
                </a:cxn>
                <a:cxn ang="0">
                  <a:pos x="1660" y="976"/>
                </a:cxn>
                <a:cxn ang="0">
                  <a:pos x="1616" y="1065"/>
                </a:cxn>
                <a:cxn ang="0">
                  <a:pos x="1537" y="1149"/>
                </a:cxn>
                <a:cxn ang="0">
                  <a:pos x="1420" y="1198"/>
                </a:cxn>
                <a:cxn ang="0">
                  <a:pos x="1311" y="1233"/>
                </a:cxn>
                <a:cxn ang="0">
                  <a:pos x="1281" y="1282"/>
                </a:cxn>
                <a:cxn ang="0">
                  <a:pos x="1261" y="1424"/>
                </a:cxn>
                <a:cxn ang="0">
                  <a:pos x="1266" y="1534"/>
                </a:cxn>
                <a:cxn ang="0">
                  <a:pos x="1330" y="1613"/>
                </a:cxn>
                <a:cxn ang="0">
                  <a:pos x="1485" y="1623"/>
                </a:cxn>
                <a:cxn ang="0">
                  <a:pos x="1597" y="1613"/>
                </a:cxn>
                <a:cxn ang="0">
                  <a:pos x="1793" y="1608"/>
                </a:cxn>
                <a:cxn ang="0">
                  <a:pos x="2054" y="1701"/>
                </a:cxn>
                <a:cxn ang="0">
                  <a:pos x="2241" y="1834"/>
                </a:cxn>
                <a:cxn ang="0">
                  <a:pos x="2325" y="1968"/>
                </a:cxn>
                <a:cxn ang="0">
                  <a:pos x="2365" y="2080"/>
                </a:cxn>
                <a:cxn ang="0">
                  <a:pos x="2498" y="1996"/>
                </a:cxn>
                <a:cxn ang="0">
                  <a:pos x="2581" y="1912"/>
                </a:cxn>
                <a:cxn ang="0">
                  <a:pos x="2635" y="70"/>
                </a:cxn>
                <a:cxn ang="0">
                  <a:pos x="1183" y="0"/>
                </a:cxn>
                <a:cxn ang="0">
                  <a:pos x="646" y="30"/>
                </a:cxn>
                <a:cxn ang="0">
                  <a:pos x="646" y="30"/>
                </a:cxn>
              </a:cxnLst>
              <a:rect l="0" t="0" r="r" b="b"/>
              <a:pathLst>
                <a:path w="2635" h="2080">
                  <a:moveTo>
                    <a:pt x="646" y="30"/>
                  </a:moveTo>
                  <a:lnTo>
                    <a:pt x="523" y="184"/>
                  </a:lnTo>
                  <a:lnTo>
                    <a:pt x="399" y="361"/>
                  </a:lnTo>
                  <a:lnTo>
                    <a:pt x="247" y="509"/>
                  </a:lnTo>
                  <a:lnTo>
                    <a:pt x="21" y="691"/>
                  </a:lnTo>
                  <a:lnTo>
                    <a:pt x="0" y="794"/>
                  </a:lnTo>
                  <a:lnTo>
                    <a:pt x="55" y="947"/>
                  </a:lnTo>
                  <a:lnTo>
                    <a:pt x="154" y="1125"/>
                  </a:lnTo>
                  <a:lnTo>
                    <a:pt x="287" y="1237"/>
                  </a:lnTo>
                  <a:lnTo>
                    <a:pt x="527" y="1253"/>
                  </a:lnTo>
                  <a:lnTo>
                    <a:pt x="671" y="1169"/>
                  </a:lnTo>
                  <a:lnTo>
                    <a:pt x="764" y="1046"/>
                  </a:lnTo>
                  <a:lnTo>
                    <a:pt x="749" y="912"/>
                  </a:lnTo>
                  <a:lnTo>
                    <a:pt x="705" y="646"/>
                  </a:lnTo>
                  <a:lnTo>
                    <a:pt x="709" y="450"/>
                  </a:lnTo>
                  <a:lnTo>
                    <a:pt x="858" y="282"/>
                  </a:lnTo>
                  <a:lnTo>
                    <a:pt x="1040" y="212"/>
                  </a:lnTo>
                  <a:lnTo>
                    <a:pt x="1236" y="277"/>
                  </a:lnTo>
                  <a:lnTo>
                    <a:pt x="1448" y="395"/>
                  </a:lnTo>
                  <a:lnTo>
                    <a:pt x="1586" y="567"/>
                  </a:lnTo>
                  <a:lnTo>
                    <a:pt x="1635" y="745"/>
                  </a:lnTo>
                  <a:lnTo>
                    <a:pt x="1660" y="976"/>
                  </a:lnTo>
                  <a:lnTo>
                    <a:pt x="1616" y="1065"/>
                  </a:lnTo>
                  <a:lnTo>
                    <a:pt x="1537" y="1149"/>
                  </a:lnTo>
                  <a:lnTo>
                    <a:pt x="1420" y="1198"/>
                  </a:lnTo>
                  <a:lnTo>
                    <a:pt x="1311" y="1233"/>
                  </a:lnTo>
                  <a:lnTo>
                    <a:pt x="1281" y="1282"/>
                  </a:lnTo>
                  <a:lnTo>
                    <a:pt x="1261" y="1424"/>
                  </a:lnTo>
                  <a:lnTo>
                    <a:pt x="1266" y="1534"/>
                  </a:lnTo>
                  <a:lnTo>
                    <a:pt x="1330" y="1613"/>
                  </a:lnTo>
                  <a:lnTo>
                    <a:pt x="1485" y="1623"/>
                  </a:lnTo>
                  <a:lnTo>
                    <a:pt x="1597" y="1613"/>
                  </a:lnTo>
                  <a:lnTo>
                    <a:pt x="1793" y="1608"/>
                  </a:lnTo>
                  <a:lnTo>
                    <a:pt x="2054" y="1701"/>
                  </a:lnTo>
                  <a:lnTo>
                    <a:pt x="2241" y="1834"/>
                  </a:lnTo>
                  <a:lnTo>
                    <a:pt x="2325" y="1968"/>
                  </a:lnTo>
                  <a:lnTo>
                    <a:pt x="2365" y="2080"/>
                  </a:lnTo>
                  <a:lnTo>
                    <a:pt x="2498" y="1996"/>
                  </a:lnTo>
                  <a:lnTo>
                    <a:pt x="2581" y="1912"/>
                  </a:lnTo>
                  <a:lnTo>
                    <a:pt x="2635" y="70"/>
                  </a:lnTo>
                  <a:lnTo>
                    <a:pt x="1183" y="0"/>
                  </a:lnTo>
                  <a:lnTo>
                    <a:pt x="646" y="30"/>
                  </a:lnTo>
                  <a:lnTo>
                    <a:pt x="646" y="3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folHlink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4" name="Freeform 34"/>
            <p:cNvSpPr>
              <a:spLocks/>
            </p:cNvSpPr>
            <p:nvPr/>
          </p:nvSpPr>
          <p:spPr bwMode="auto">
            <a:xfrm>
              <a:off x="5181" y="699"/>
              <a:ext cx="223" cy="143"/>
            </a:xfrm>
            <a:custGeom>
              <a:avLst/>
              <a:gdLst/>
              <a:ahLst/>
              <a:cxnLst>
                <a:cxn ang="0">
                  <a:pos x="57" y="383"/>
                </a:cxn>
                <a:cxn ang="0">
                  <a:pos x="200" y="240"/>
                </a:cxn>
                <a:cxn ang="0">
                  <a:pos x="303" y="175"/>
                </a:cxn>
                <a:cxn ang="0">
                  <a:pos x="511" y="168"/>
                </a:cxn>
                <a:cxn ang="0">
                  <a:pos x="679" y="231"/>
                </a:cxn>
                <a:cxn ang="0">
                  <a:pos x="802" y="341"/>
                </a:cxn>
                <a:cxn ang="0">
                  <a:pos x="895" y="572"/>
                </a:cxn>
                <a:cxn ang="0">
                  <a:pos x="847" y="351"/>
                </a:cxn>
                <a:cxn ang="0">
                  <a:pos x="767" y="215"/>
                </a:cxn>
                <a:cxn ang="0">
                  <a:pos x="648" y="80"/>
                </a:cxn>
                <a:cxn ang="0">
                  <a:pos x="408" y="0"/>
                </a:cxn>
                <a:cxn ang="0">
                  <a:pos x="184" y="55"/>
                </a:cxn>
                <a:cxn ang="0">
                  <a:pos x="32" y="175"/>
                </a:cxn>
                <a:cxn ang="0">
                  <a:pos x="0" y="320"/>
                </a:cxn>
                <a:cxn ang="0">
                  <a:pos x="24" y="496"/>
                </a:cxn>
                <a:cxn ang="0">
                  <a:pos x="57" y="383"/>
                </a:cxn>
                <a:cxn ang="0">
                  <a:pos x="57" y="383"/>
                </a:cxn>
              </a:cxnLst>
              <a:rect l="0" t="0" r="r" b="b"/>
              <a:pathLst>
                <a:path w="895" h="572">
                  <a:moveTo>
                    <a:pt x="57" y="383"/>
                  </a:moveTo>
                  <a:lnTo>
                    <a:pt x="200" y="240"/>
                  </a:lnTo>
                  <a:lnTo>
                    <a:pt x="303" y="175"/>
                  </a:lnTo>
                  <a:lnTo>
                    <a:pt x="511" y="168"/>
                  </a:lnTo>
                  <a:lnTo>
                    <a:pt x="679" y="231"/>
                  </a:lnTo>
                  <a:lnTo>
                    <a:pt x="802" y="341"/>
                  </a:lnTo>
                  <a:lnTo>
                    <a:pt x="895" y="572"/>
                  </a:lnTo>
                  <a:lnTo>
                    <a:pt x="847" y="351"/>
                  </a:lnTo>
                  <a:lnTo>
                    <a:pt x="767" y="215"/>
                  </a:lnTo>
                  <a:lnTo>
                    <a:pt x="648" y="80"/>
                  </a:lnTo>
                  <a:lnTo>
                    <a:pt x="408" y="0"/>
                  </a:lnTo>
                  <a:lnTo>
                    <a:pt x="184" y="55"/>
                  </a:lnTo>
                  <a:lnTo>
                    <a:pt x="32" y="175"/>
                  </a:lnTo>
                  <a:lnTo>
                    <a:pt x="0" y="320"/>
                  </a:lnTo>
                  <a:lnTo>
                    <a:pt x="24" y="496"/>
                  </a:lnTo>
                  <a:lnTo>
                    <a:pt x="57" y="383"/>
                  </a:lnTo>
                  <a:lnTo>
                    <a:pt x="57" y="383"/>
                  </a:lnTo>
                  <a:close/>
                </a:path>
              </a:pathLst>
            </a:custGeom>
            <a:solidFill>
              <a:srgbClr val="948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Freeform 35"/>
            <p:cNvSpPr>
              <a:spLocks/>
            </p:cNvSpPr>
            <p:nvPr/>
          </p:nvSpPr>
          <p:spPr bwMode="auto">
            <a:xfrm>
              <a:off x="5046" y="987"/>
              <a:ext cx="131" cy="130"/>
            </a:xfrm>
            <a:custGeom>
              <a:avLst/>
              <a:gdLst/>
              <a:ahLst/>
              <a:cxnLst>
                <a:cxn ang="0">
                  <a:pos x="196" y="153"/>
                </a:cxn>
                <a:cxn ang="0">
                  <a:pos x="269" y="317"/>
                </a:cxn>
                <a:cxn ang="0">
                  <a:pos x="331" y="412"/>
                </a:cxn>
                <a:cxn ang="0">
                  <a:pos x="524" y="513"/>
                </a:cxn>
                <a:cxn ang="0">
                  <a:pos x="340" y="521"/>
                </a:cxn>
                <a:cxn ang="0">
                  <a:pos x="124" y="393"/>
                </a:cxn>
                <a:cxn ang="0">
                  <a:pos x="4" y="208"/>
                </a:cxn>
                <a:cxn ang="0">
                  <a:pos x="0" y="0"/>
                </a:cxn>
                <a:cxn ang="0">
                  <a:pos x="196" y="153"/>
                </a:cxn>
                <a:cxn ang="0">
                  <a:pos x="196" y="153"/>
                </a:cxn>
              </a:cxnLst>
              <a:rect l="0" t="0" r="r" b="b"/>
              <a:pathLst>
                <a:path w="524" h="521">
                  <a:moveTo>
                    <a:pt x="196" y="153"/>
                  </a:moveTo>
                  <a:lnTo>
                    <a:pt x="269" y="317"/>
                  </a:lnTo>
                  <a:lnTo>
                    <a:pt x="331" y="412"/>
                  </a:lnTo>
                  <a:lnTo>
                    <a:pt x="524" y="513"/>
                  </a:lnTo>
                  <a:lnTo>
                    <a:pt x="340" y="521"/>
                  </a:lnTo>
                  <a:lnTo>
                    <a:pt x="124" y="393"/>
                  </a:lnTo>
                  <a:lnTo>
                    <a:pt x="4" y="208"/>
                  </a:lnTo>
                  <a:lnTo>
                    <a:pt x="0" y="0"/>
                  </a:lnTo>
                  <a:lnTo>
                    <a:pt x="196" y="153"/>
                  </a:lnTo>
                  <a:lnTo>
                    <a:pt x="196" y="153"/>
                  </a:lnTo>
                  <a:close/>
                </a:path>
              </a:pathLst>
            </a:custGeom>
            <a:solidFill>
              <a:srgbClr val="948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6" name="Freeform 36"/>
            <p:cNvSpPr>
              <a:spLocks/>
            </p:cNvSpPr>
            <p:nvPr/>
          </p:nvSpPr>
          <p:spPr bwMode="auto">
            <a:xfrm>
              <a:off x="5388" y="1085"/>
              <a:ext cx="123" cy="8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53" y="208"/>
                </a:cxn>
                <a:cxn ang="0">
                  <a:pos x="179" y="296"/>
                </a:cxn>
                <a:cxn ang="0">
                  <a:pos x="331" y="303"/>
                </a:cxn>
                <a:cxn ang="0">
                  <a:pos x="492" y="328"/>
                </a:cxn>
                <a:cxn ang="0">
                  <a:pos x="267" y="218"/>
                </a:cxn>
                <a:cxn ang="0">
                  <a:pos x="164" y="128"/>
                </a:cxn>
                <a:cxn ang="0">
                  <a:pos x="156" y="0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492" h="328">
                  <a:moveTo>
                    <a:pt x="0" y="102"/>
                  </a:moveTo>
                  <a:lnTo>
                    <a:pt x="53" y="208"/>
                  </a:lnTo>
                  <a:lnTo>
                    <a:pt x="179" y="296"/>
                  </a:lnTo>
                  <a:lnTo>
                    <a:pt x="331" y="303"/>
                  </a:lnTo>
                  <a:lnTo>
                    <a:pt x="492" y="328"/>
                  </a:lnTo>
                  <a:lnTo>
                    <a:pt x="267" y="218"/>
                  </a:lnTo>
                  <a:lnTo>
                    <a:pt x="164" y="128"/>
                  </a:lnTo>
                  <a:lnTo>
                    <a:pt x="156" y="0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948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7" name="Freeform 37"/>
            <p:cNvSpPr>
              <a:spLocks/>
            </p:cNvSpPr>
            <p:nvPr/>
          </p:nvSpPr>
          <p:spPr bwMode="auto">
            <a:xfrm>
              <a:off x="5565" y="1137"/>
              <a:ext cx="89" cy="102"/>
            </a:xfrm>
            <a:custGeom>
              <a:avLst/>
              <a:gdLst/>
              <a:ahLst/>
              <a:cxnLst>
                <a:cxn ang="0">
                  <a:pos x="359" y="0"/>
                </a:cxn>
                <a:cxn ang="0">
                  <a:pos x="96" y="168"/>
                </a:cxn>
                <a:cxn ang="0">
                  <a:pos x="24" y="288"/>
                </a:cxn>
                <a:cxn ang="0">
                  <a:pos x="0" y="408"/>
                </a:cxn>
                <a:cxn ang="0">
                  <a:pos x="153" y="288"/>
                </a:cxn>
                <a:cxn ang="0">
                  <a:pos x="343" y="214"/>
                </a:cxn>
                <a:cxn ang="0">
                  <a:pos x="359" y="0"/>
                </a:cxn>
                <a:cxn ang="0">
                  <a:pos x="359" y="0"/>
                </a:cxn>
              </a:cxnLst>
              <a:rect l="0" t="0" r="r" b="b"/>
              <a:pathLst>
                <a:path w="359" h="408">
                  <a:moveTo>
                    <a:pt x="359" y="0"/>
                  </a:moveTo>
                  <a:lnTo>
                    <a:pt x="96" y="168"/>
                  </a:lnTo>
                  <a:lnTo>
                    <a:pt x="24" y="288"/>
                  </a:lnTo>
                  <a:lnTo>
                    <a:pt x="0" y="408"/>
                  </a:lnTo>
                  <a:lnTo>
                    <a:pt x="153" y="288"/>
                  </a:lnTo>
                  <a:lnTo>
                    <a:pt x="343" y="214"/>
                  </a:lnTo>
                  <a:lnTo>
                    <a:pt x="359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948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8" name="Freeform 38"/>
            <p:cNvSpPr>
              <a:spLocks/>
            </p:cNvSpPr>
            <p:nvPr/>
          </p:nvSpPr>
          <p:spPr bwMode="auto">
            <a:xfrm>
              <a:off x="4992" y="835"/>
              <a:ext cx="227" cy="1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0" y="257"/>
                </a:cxn>
                <a:cxn ang="0">
                  <a:pos x="238" y="474"/>
                </a:cxn>
                <a:cxn ang="0">
                  <a:pos x="566" y="562"/>
                </a:cxn>
                <a:cxn ang="0">
                  <a:pos x="777" y="415"/>
                </a:cxn>
                <a:cxn ang="0">
                  <a:pos x="821" y="34"/>
                </a:cxn>
                <a:cxn ang="0">
                  <a:pos x="901" y="322"/>
                </a:cxn>
                <a:cxn ang="0">
                  <a:pos x="909" y="594"/>
                </a:cxn>
                <a:cxn ang="0">
                  <a:pos x="734" y="746"/>
                </a:cxn>
                <a:cxn ang="0">
                  <a:pos x="620" y="750"/>
                </a:cxn>
                <a:cxn ang="0">
                  <a:pos x="478" y="737"/>
                </a:cxn>
                <a:cxn ang="0">
                  <a:pos x="452" y="726"/>
                </a:cxn>
                <a:cxn ang="0">
                  <a:pos x="413" y="709"/>
                </a:cxn>
                <a:cxn ang="0">
                  <a:pos x="363" y="688"/>
                </a:cxn>
                <a:cxn ang="0">
                  <a:pos x="310" y="668"/>
                </a:cxn>
                <a:cxn ang="0">
                  <a:pos x="258" y="647"/>
                </a:cxn>
                <a:cxn ang="0">
                  <a:pos x="214" y="630"/>
                </a:cxn>
                <a:cxn ang="0">
                  <a:pos x="172" y="615"/>
                </a:cxn>
                <a:cxn ang="0">
                  <a:pos x="14" y="29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09" h="750">
                  <a:moveTo>
                    <a:pt x="0" y="0"/>
                  </a:moveTo>
                  <a:lnTo>
                    <a:pt x="70" y="257"/>
                  </a:lnTo>
                  <a:lnTo>
                    <a:pt x="238" y="474"/>
                  </a:lnTo>
                  <a:lnTo>
                    <a:pt x="566" y="562"/>
                  </a:lnTo>
                  <a:lnTo>
                    <a:pt x="777" y="415"/>
                  </a:lnTo>
                  <a:lnTo>
                    <a:pt x="821" y="34"/>
                  </a:lnTo>
                  <a:lnTo>
                    <a:pt x="901" y="322"/>
                  </a:lnTo>
                  <a:lnTo>
                    <a:pt x="909" y="594"/>
                  </a:lnTo>
                  <a:lnTo>
                    <a:pt x="734" y="746"/>
                  </a:lnTo>
                  <a:lnTo>
                    <a:pt x="620" y="750"/>
                  </a:lnTo>
                  <a:lnTo>
                    <a:pt x="478" y="737"/>
                  </a:lnTo>
                  <a:lnTo>
                    <a:pt x="452" y="726"/>
                  </a:lnTo>
                  <a:lnTo>
                    <a:pt x="413" y="709"/>
                  </a:lnTo>
                  <a:lnTo>
                    <a:pt x="363" y="688"/>
                  </a:lnTo>
                  <a:lnTo>
                    <a:pt x="310" y="668"/>
                  </a:lnTo>
                  <a:lnTo>
                    <a:pt x="258" y="647"/>
                  </a:lnTo>
                  <a:lnTo>
                    <a:pt x="214" y="630"/>
                  </a:lnTo>
                  <a:lnTo>
                    <a:pt x="172" y="615"/>
                  </a:lnTo>
                  <a:lnTo>
                    <a:pt x="14" y="2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9" name="Freeform 39"/>
            <p:cNvSpPr>
              <a:spLocks/>
            </p:cNvSpPr>
            <p:nvPr/>
          </p:nvSpPr>
          <p:spPr bwMode="auto">
            <a:xfrm>
              <a:off x="5313" y="1019"/>
              <a:ext cx="283" cy="2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84" y="153"/>
                </a:cxn>
                <a:cxn ang="0">
                  <a:pos x="217" y="187"/>
                </a:cxn>
                <a:cxn ang="0">
                  <a:pos x="387" y="102"/>
                </a:cxn>
                <a:cxn ang="0">
                  <a:pos x="591" y="119"/>
                </a:cxn>
                <a:cxn ang="0">
                  <a:pos x="744" y="178"/>
                </a:cxn>
                <a:cxn ang="0">
                  <a:pos x="877" y="246"/>
                </a:cxn>
                <a:cxn ang="0">
                  <a:pos x="1019" y="345"/>
                </a:cxn>
                <a:cxn ang="0">
                  <a:pos x="1108" y="518"/>
                </a:cxn>
                <a:cxn ang="0">
                  <a:pos x="1133" y="651"/>
                </a:cxn>
                <a:cxn ang="0">
                  <a:pos x="1007" y="878"/>
                </a:cxn>
                <a:cxn ang="0">
                  <a:pos x="926" y="749"/>
                </a:cxn>
                <a:cxn ang="0">
                  <a:pos x="940" y="582"/>
                </a:cxn>
                <a:cxn ang="0">
                  <a:pos x="823" y="414"/>
                </a:cxn>
                <a:cxn ang="0">
                  <a:pos x="567" y="320"/>
                </a:cxn>
                <a:cxn ang="0">
                  <a:pos x="399" y="315"/>
                </a:cxn>
                <a:cxn ang="0">
                  <a:pos x="204" y="422"/>
                </a:cxn>
                <a:cxn ang="0">
                  <a:pos x="119" y="360"/>
                </a:cxn>
                <a:cxn ang="0">
                  <a:pos x="25" y="246"/>
                </a:cxn>
                <a:cxn ang="0">
                  <a:pos x="0" y="15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133" h="878">
                  <a:moveTo>
                    <a:pt x="1" y="0"/>
                  </a:moveTo>
                  <a:lnTo>
                    <a:pt x="84" y="153"/>
                  </a:lnTo>
                  <a:lnTo>
                    <a:pt x="217" y="187"/>
                  </a:lnTo>
                  <a:lnTo>
                    <a:pt x="387" y="102"/>
                  </a:lnTo>
                  <a:lnTo>
                    <a:pt x="591" y="119"/>
                  </a:lnTo>
                  <a:lnTo>
                    <a:pt x="744" y="178"/>
                  </a:lnTo>
                  <a:lnTo>
                    <a:pt x="877" y="246"/>
                  </a:lnTo>
                  <a:lnTo>
                    <a:pt x="1019" y="345"/>
                  </a:lnTo>
                  <a:lnTo>
                    <a:pt x="1108" y="518"/>
                  </a:lnTo>
                  <a:lnTo>
                    <a:pt x="1133" y="651"/>
                  </a:lnTo>
                  <a:lnTo>
                    <a:pt x="1007" y="878"/>
                  </a:lnTo>
                  <a:lnTo>
                    <a:pt x="926" y="749"/>
                  </a:lnTo>
                  <a:lnTo>
                    <a:pt x="940" y="582"/>
                  </a:lnTo>
                  <a:lnTo>
                    <a:pt x="823" y="414"/>
                  </a:lnTo>
                  <a:lnTo>
                    <a:pt x="567" y="320"/>
                  </a:lnTo>
                  <a:lnTo>
                    <a:pt x="399" y="315"/>
                  </a:lnTo>
                  <a:lnTo>
                    <a:pt x="204" y="422"/>
                  </a:lnTo>
                  <a:lnTo>
                    <a:pt x="119" y="360"/>
                  </a:lnTo>
                  <a:lnTo>
                    <a:pt x="25" y="246"/>
                  </a:lnTo>
                  <a:lnTo>
                    <a:pt x="0" y="15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2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0" name="Freeform 40"/>
            <p:cNvSpPr>
              <a:spLocks/>
            </p:cNvSpPr>
            <p:nvPr/>
          </p:nvSpPr>
          <p:spPr bwMode="auto">
            <a:xfrm>
              <a:off x="5235" y="843"/>
              <a:ext cx="128" cy="210"/>
            </a:xfrm>
            <a:custGeom>
              <a:avLst/>
              <a:gdLst/>
              <a:ahLst/>
              <a:cxnLst>
                <a:cxn ang="0">
                  <a:pos x="81" y="840"/>
                </a:cxn>
                <a:cxn ang="0">
                  <a:pos x="321" y="800"/>
                </a:cxn>
                <a:cxn ang="0">
                  <a:pos x="327" y="640"/>
                </a:cxn>
                <a:cxn ang="0">
                  <a:pos x="327" y="517"/>
                </a:cxn>
                <a:cxn ang="0">
                  <a:pos x="361" y="400"/>
                </a:cxn>
                <a:cxn ang="0">
                  <a:pos x="513" y="295"/>
                </a:cxn>
                <a:cxn ang="0">
                  <a:pos x="449" y="192"/>
                </a:cxn>
                <a:cxn ang="0">
                  <a:pos x="328" y="127"/>
                </a:cxn>
                <a:cxn ang="0">
                  <a:pos x="233" y="0"/>
                </a:cxn>
                <a:cxn ang="0">
                  <a:pos x="145" y="24"/>
                </a:cxn>
                <a:cxn ang="0">
                  <a:pos x="42" y="109"/>
                </a:cxn>
                <a:cxn ang="0">
                  <a:pos x="0" y="312"/>
                </a:cxn>
                <a:cxn ang="0">
                  <a:pos x="88" y="568"/>
                </a:cxn>
                <a:cxn ang="0">
                  <a:pos x="81" y="840"/>
                </a:cxn>
                <a:cxn ang="0">
                  <a:pos x="81" y="840"/>
                </a:cxn>
              </a:cxnLst>
              <a:rect l="0" t="0" r="r" b="b"/>
              <a:pathLst>
                <a:path w="513" h="840">
                  <a:moveTo>
                    <a:pt x="81" y="840"/>
                  </a:moveTo>
                  <a:lnTo>
                    <a:pt x="321" y="800"/>
                  </a:lnTo>
                  <a:lnTo>
                    <a:pt x="327" y="640"/>
                  </a:lnTo>
                  <a:lnTo>
                    <a:pt x="327" y="517"/>
                  </a:lnTo>
                  <a:lnTo>
                    <a:pt x="361" y="400"/>
                  </a:lnTo>
                  <a:lnTo>
                    <a:pt x="513" y="295"/>
                  </a:lnTo>
                  <a:lnTo>
                    <a:pt x="449" y="192"/>
                  </a:lnTo>
                  <a:lnTo>
                    <a:pt x="328" y="127"/>
                  </a:lnTo>
                  <a:lnTo>
                    <a:pt x="233" y="0"/>
                  </a:lnTo>
                  <a:lnTo>
                    <a:pt x="145" y="24"/>
                  </a:lnTo>
                  <a:lnTo>
                    <a:pt x="42" y="109"/>
                  </a:lnTo>
                  <a:lnTo>
                    <a:pt x="0" y="312"/>
                  </a:lnTo>
                  <a:lnTo>
                    <a:pt x="88" y="568"/>
                  </a:lnTo>
                  <a:lnTo>
                    <a:pt x="81" y="840"/>
                  </a:lnTo>
                  <a:lnTo>
                    <a:pt x="81" y="84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1" name="Freeform 41"/>
            <p:cNvSpPr>
              <a:spLocks/>
            </p:cNvSpPr>
            <p:nvPr/>
          </p:nvSpPr>
          <p:spPr bwMode="auto">
            <a:xfrm>
              <a:off x="5111" y="873"/>
              <a:ext cx="111" cy="146"/>
            </a:xfrm>
            <a:custGeom>
              <a:avLst/>
              <a:gdLst/>
              <a:ahLst/>
              <a:cxnLst>
                <a:cxn ang="0">
                  <a:pos x="359" y="0"/>
                </a:cxn>
                <a:cxn ang="0">
                  <a:pos x="367" y="184"/>
                </a:cxn>
                <a:cxn ang="0">
                  <a:pos x="296" y="360"/>
                </a:cxn>
                <a:cxn ang="0">
                  <a:pos x="183" y="448"/>
                </a:cxn>
                <a:cxn ang="0">
                  <a:pos x="31" y="463"/>
                </a:cxn>
                <a:cxn ang="0">
                  <a:pos x="0" y="583"/>
                </a:cxn>
                <a:cxn ang="0">
                  <a:pos x="256" y="536"/>
                </a:cxn>
                <a:cxn ang="0">
                  <a:pos x="423" y="408"/>
                </a:cxn>
                <a:cxn ang="0">
                  <a:pos x="443" y="134"/>
                </a:cxn>
                <a:cxn ang="0">
                  <a:pos x="359" y="0"/>
                </a:cxn>
                <a:cxn ang="0">
                  <a:pos x="359" y="0"/>
                </a:cxn>
              </a:cxnLst>
              <a:rect l="0" t="0" r="r" b="b"/>
              <a:pathLst>
                <a:path w="443" h="583">
                  <a:moveTo>
                    <a:pt x="359" y="0"/>
                  </a:moveTo>
                  <a:lnTo>
                    <a:pt x="367" y="184"/>
                  </a:lnTo>
                  <a:lnTo>
                    <a:pt x="296" y="360"/>
                  </a:lnTo>
                  <a:lnTo>
                    <a:pt x="183" y="448"/>
                  </a:lnTo>
                  <a:lnTo>
                    <a:pt x="31" y="463"/>
                  </a:lnTo>
                  <a:lnTo>
                    <a:pt x="0" y="583"/>
                  </a:lnTo>
                  <a:lnTo>
                    <a:pt x="256" y="536"/>
                  </a:lnTo>
                  <a:lnTo>
                    <a:pt x="423" y="408"/>
                  </a:lnTo>
                  <a:lnTo>
                    <a:pt x="443" y="134"/>
                  </a:lnTo>
                  <a:lnTo>
                    <a:pt x="359" y="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CCC4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2" name="Freeform 42"/>
            <p:cNvSpPr>
              <a:spLocks/>
            </p:cNvSpPr>
            <p:nvPr/>
          </p:nvSpPr>
          <p:spPr bwMode="auto">
            <a:xfrm>
              <a:off x="5347" y="1051"/>
              <a:ext cx="171" cy="72"/>
            </a:xfrm>
            <a:custGeom>
              <a:avLst/>
              <a:gdLst/>
              <a:ahLst/>
              <a:cxnLst>
                <a:cxn ang="0">
                  <a:pos x="72" y="129"/>
                </a:cxn>
                <a:cxn ang="0">
                  <a:pos x="208" y="89"/>
                </a:cxn>
                <a:cxn ang="0">
                  <a:pos x="360" y="0"/>
                </a:cxn>
                <a:cxn ang="0">
                  <a:pos x="511" y="17"/>
                </a:cxn>
                <a:cxn ang="0">
                  <a:pos x="639" y="105"/>
                </a:cxn>
                <a:cxn ang="0">
                  <a:pos x="679" y="192"/>
                </a:cxn>
                <a:cxn ang="0">
                  <a:pos x="687" y="289"/>
                </a:cxn>
                <a:cxn ang="0">
                  <a:pos x="503" y="152"/>
                </a:cxn>
                <a:cxn ang="0">
                  <a:pos x="364" y="158"/>
                </a:cxn>
                <a:cxn ang="0">
                  <a:pos x="111" y="254"/>
                </a:cxn>
                <a:cxn ang="0">
                  <a:pos x="0" y="209"/>
                </a:cxn>
                <a:cxn ang="0">
                  <a:pos x="72" y="129"/>
                </a:cxn>
                <a:cxn ang="0">
                  <a:pos x="72" y="129"/>
                </a:cxn>
              </a:cxnLst>
              <a:rect l="0" t="0" r="r" b="b"/>
              <a:pathLst>
                <a:path w="687" h="289">
                  <a:moveTo>
                    <a:pt x="72" y="129"/>
                  </a:moveTo>
                  <a:lnTo>
                    <a:pt x="208" y="89"/>
                  </a:lnTo>
                  <a:lnTo>
                    <a:pt x="360" y="0"/>
                  </a:lnTo>
                  <a:lnTo>
                    <a:pt x="511" y="17"/>
                  </a:lnTo>
                  <a:lnTo>
                    <a:pt x="639" y="105"/>
                  </a:lnTo>
                  <a:lnTo>
                    <a:pt x="679" y="192"/>
                  </a:lnTo>
                  <a:lnTo>
                    <a:pt x="687" y="289"/>
                  </a:lnTo>
                  <a:lnTo>
                    <a:pt x="503" y="152"/>
                  </a:lnTo>
                  <a:lnTo>
                    <a:pt x="364" y="158"/>
                  </a:lnTo>
                  <a:lnTo>
                    <a:pt x="111" y="254"/>
                  </a:lnTo>
                  <a:lnTo>
                    <a:pt x="0" y="209"/>
                  </a:lnTo>
                  <a:lnTo>
                    <a:pt x="72" y="129"/>
                  </a:lnTo>
                  <a:lnTo>
                    <a:pt x="72" y="129"/>
                  </a:lnTo>
                  <a:close/>
                </a:path>
              </a:pathLst>
            </a:custGeom>
            <a:solidFill>
              <a:srgbClr val="CCC4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3" name="Freeform 43"/>
            <p:cNvSpPr>
              <a:spLocks/>
            </p:cNvSpPr>
            <p:nvPr/>
          </p:nvSpPr>
          <p:spPr bwMode="auto">
            <a:xfrm>
              <a:off x="4931" y="965"/>
              <a:ext cx="108" cy="80"/>
            </a:xfrm>
            <a:custGeom>
              <a:avLst/>
              <a:gdLst/>
              <a:ahLst/>
              <a:cxnLst>
                <a:cxn ang="0">
                  <a:pos x="23" y="266"/>
                </a:cxn>
                <a:cxn ang="0">
                  <a:pos x="69" y="230"/>
                </a:cxn>
                <a:cxn ang="0">
                  <a:pos x="118" y="196"/>
                </a:cxn>
                <a:cxn ang="0">
                  <a:pos x="167" y="165"/>
                </a:cxn>
                <a:cxn ang="0">
                  <a:pos x="216" y="132"/>
                </a:cxn>
                <a:cxn ang="0">
                  <a:pos x="269" y="97"/>
                </a:cxn>
                <a:cxn ang="0">
                  <a:pos x="321" y="58"/>
                </a:cxn>
                <a:cxn ang="0">
                  <a:pos x="359" y="17"/>
                </a:cxn>
                <a:cxn ang="0">
                  <a:pos x="395" y="0"/>
                </a:cxn>
                <a:cxn ang="0">
                  <a:pos x="423" y="5"/>
                </a:cxn>
                <a:cxn ang="0">
                  <a:pos x="432" y="22"/>
                </a:cxn>
                <a:cxn ang="0">
                  <a:pos x="417" y="41"/>
                </a:cxn>
                <a:cxn ang="0">
                  <a:pos x="392" y="57"/>
                </a:cxn>
                <a:cxn ang="0">
                  <a:pos x="238" y="163"/>
                </a:cxn>
                <a:cxn ang="0">
                  <a:pos x="186" y="207"/>
                </a:cxn>
                <a:cxn ang="0">
                  <a:pos x="145" y="250"/>
                </a:cxn>
                <a:cxn ang="0">
                  <a:pos x="98" y="289"/>
                </a:cxn>
                <a:cxn ang="0">
                  <a:pos x="70" y="306"/>
                </a:cxn>
                <a:cxn ang="0">
                  <a:pos x="35" y="319"/>
                </a:cxn>
                <a:cxn ang="0">
                  <a:pos x="7" y="320"/>
                </a:cxn>
                <a:cxn ang="0">
                  <a:pos x="0" y="306"/>
                </a:cxn>
                <a:cxn ang="0">
                  <a:pos x="8" y="284"/>
                </a:cxn>
                <a:cxn ang="0">
                  <a:pos x="23" y="266"/>
                </a:cxn>
                <a:cxn ang="0">
                  <a:pos x="23" y="266"/>
                </a:cxn>
              </a:cxnLst>
              <a:rect l="0" t="0" r="r" b="b"/>
              <a:pathLst>
                <a:path w="432" h="320">
                  <a:moveTo>
                    <a:pt x="23" y="266"/>
                  </a:moveTo>
                  <a:lnTo>
                    <a:pt x="69" y="230"/>
                  </a:lnTo>
                  <a:lnTo>
                    <a:pt x="118" y="196"/>
                  </a:lnTo>
                  <a:lnTo>
                    <a:pt x="167" y="165"/>
                  </a:lnTo>
                  <a:lnTo>
                    <a:pt x="216" y="132"/>
                  </a:lnTo>
                  <a:lnTo>
                    <a:pt x="269" y="97"/>
                  </a:lnTo>
                  <a:lnTo>
                    <a:pt x="321" y="58"/>
                  </a:lnTo>
                  <a:lnTo>
                    <a:pt x="359" y="17"/>
                  </a:lnTo>
                  <a:lnTo>
                    <a:pt x="395" y="0"/>
                  </a:lnTo>
                  <a:lnTo>
                    <a:pt x="423" y="5"/>
                  </a:lnTo>
                  <a:lnTo>
                    <a:pt x="432" y="22"/>
                  </a:lnTo>
                  <a:lnTo>
                    <a:pt x="417" y="41"/>
                  </a:lnTo>
                  <a:lnTo>
                    <a:pt x="392" y="57"/>
                  </a:lnTo>
                  <a:lnTo>
                    <a:pt x="238" y="163"/>
                  </a:lnTo>
                  <a:lnTo>
                    <a:pt x="186" y="207"/>
                  </a:lnTo>
                  <a:lnTo>
                    <a:pt x="145" y="250"/>
                  </a:lnTo>
                  <a:lnTo>
                    <a:pt x="98" y="289"/>
                  </a:lnTo>
                  <a:lnTo>
                    <a:pt x="70" y="306"/>
                  </a:lnTo>
                  <a:lnTo>
                    <a:pt x="35" y="319"/>
                  </a:lnTo>
                  <a:lnTo>
                    <a:pt x="7" y="320"/>
                  </a:lnTo>
                  <a:lnTo>
                    <a:pt x="0" y="306"/>
                  </a:lnTo>
                  <a:lnTo>
                    <a:pt x="8" y="284"/>
                  </a:lnTo>
                  <a:lnTo>
                    <a:pt x="23" y="266"/>
                  </a:lnTo>
                  <a:lnTo>
                    <a:pt x="23" y="2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4" name="Freeform 44"/>
            <p:cNvSpPr>
              <a:spLocks/>
            </p:cNvSpPr>
            <p:nvPr/>
          </p:nvSpPr>
          <p:spPr bwMode="auto">
            <a:xfrm>
              <a:off x="5318" y="1034"/>
              <a:ext cx="283" cy="153"/>
            </a:xfrm>
            <a:custGeom>
              <a:avLst/>
              <a:gdLst/>
              <a:ahLst/>
              <a:cxnLst>
                <a:cxn ang="0">
                  <a:pos x="18" y="5"/>
                </a:cxn>
                <a:cxn ang="0">
                  <a:pos x="61" y="39"/>
                </a:cxn>
                <a:cxn ang="0">
                  <a:pos x="120" y="64"/>
                </a:cxn>
                <a:cxn ang="0">
                  <a:pos x="185" y="79"/>
                </a:cxn>
                <a:cxn ang="0">
                  <a:pos x="241" y="76"/>
                </a:cxn>
                <a:cxn ang="0">
                  <a:pos x="296" y="59"/>
                </a:cxn>
                <a:cxn ang="0">
                  <a:pos x="364" y="37"/>
                </a:cxn>
                <a:cxn ang="0">
                  <a:pos x="445" y="21"/>
                </a:cxn>
                <a:cxn ang="0">
                  <a:pos x="538" y="14"/>
                </a:cxn>
                <a:cxn ang="0">
                  <a:pos x="643" y="27"/>
                </a:cxn>
                <a:cxn ang="0">
                  <a:pos x="755" y="66"/>
                </a:cxn>
                <a:cxn ang="0">
                  <a:pos x="876" y="139"/>
                </a:cxn>
                <a:cxn ang="0">
                  <a:pos x="938" y="192"/>
                </a:cxn>
                <a:cxn ang="0">
                  <a:pos x="1001" y="256"/>
                </a:cxn>
                <a:cxn ang="0">
                  <a:pos x="1033" y="292"/>
                </a:cxn>
                <a:cxn ang="0">
                  <a:pos x="1059" y="328"/>
                </a:cxn>
                <a:cxn ang="0">
                  <a:pos x="1100" y="400"/>
                </a:cxn>
                <a:cxn ang="0">
                  <a:pos x="1131" y="577"/>
                </a:cxn>
                <a:cxn ang="0">
                  <a:pos x="1123" y="603"/>
                </a:cxn>
                <a:cxn ang="0">
                  <a:pos x="1107" y="613"/>
                </a:cxn>
                <a:cxn ang="0">
                  <a:pos x="1081" y="580"/>
                </a:cxn>
                <a:cxn ang="0">
                  <a:pos x="1071" y="519"/>
                </a:cxn>
                <a:cxn ang="0">
                  <a:pos x="1042" y="456"/>
                </a:cxn>
                <a:cxn ang="0">
                  <a:pos x="1001" y="392"/>
                </a:cxn>
                <a:cxn ang="0">
                  <a:pos x="975" y="363"/>
                </a:cxn>
                <a:cxn ang="0">
                  <a:pos x="948" y="333"/>
                </a:cxn>
                <a:cxn ang="0">
                  <a:pos x="918" y="305"/>
                </a:cxn>
                <a:cxn ang="0">
                  <a:pos x="888" y="278"/>
                </a:cxn>
                <a:cxn ang="0">
                  <a:pos x="825" y="228"/>
                </a:cxn>
                <a:cxn ang="0">
                  <a:pos x="764" y="188"/>
                </a:cxn>
                <a:cxn ang="0">
                  <a:pos x="708" y="159"/>
                </a:cxn>
                <a:cxn ang="0">
                  <a:pos x="644" y="130"/>
                </a:cxn>
                <a:cxn ang="0">
                  <a:pos x="585" y="106"/>
                </a:cxn>
                <a:cxn ang="0">
                  <a:pos x="518" y="92"/>
                </a:cxn>
                <a:cxn ang="0">
                  <a:pos x="434" y="92"/>
                </a:cxn>
                <a:cxn ang="0">
                  <a:pos x="325" y="124"/>
                </a:cxn>
                <a:cxn ang="0">
                  <a:pos x="269" y="147"/>
                </a:cxn>
                <a:cxn ang="0">
                  <a:pos x="212" y="168"/>
                </a:cxn>
                <a:cxn ang="0">
                  <a:pos x="158" y="179"/>
                </a:cxn>
                <a:cxn ang="0">
                  <a:pos x="107" y="177"/>
                </a:cxn>
                <a:cxn ang="0">
                  <a:pos x="63" y="154"/>
                </a:cxn>
                <a:cxn ang="0">
                  <a:pos x="26" y="103"/>
                </a:cxn>
                <a:cxn ang="0">
                  <a:pos x="0" y="30"/>
                </a:cxn>
                <a:cxn ang="0">
                  <a:pos x="1" y="0"/>
                </a:cxn>
                <a:cxn ang="0">
                  <a:pos x="18" y="5"/>
                </a:cxn>
                <a:cxn ang="0">
                  <a:pos x="18" y="5"/>
                </a:cxn>
              </a:cxnLst>
              <a:rect l="0" t="0" r="r" b="b"/>
              <a:pathLst>
                <a:path w="1131" h="613">
                  <a:moveTo>
                    <a:pt x="18" y="5"/>
                  </a:moveTo>
                  <a:lnTo>
                    <a:pt x="61" y="39"/>
                  </a:lnTo>
                  <a:lnTo>
                    <a:pt x="120" y="64"/>
                  </a:lnTo>
                  <a:lnTo>
                    <a:pt x="185" y="79"/>
                  </a:lnTo>
                  <a:lnTo>
                    <a:pt x="241" y="76"/>
                  </a:lnTo>
                  <a:lnTo>
                    <a:pt x="296" y="59"/>
                  </a:lnTo>
                  <a:lnTo>
                    <a:pt x="364" y="37"/>
                  </a:lnTo>
                  <a:lnTo>
                    <a:pt x="445" y="21"/>
                  </a:lnTo>
                  <a:lnTo>
                    <a:pt x="538" y="14"/>
                  </a:lnTo>
                  <a:lnTo>
                    <a:pt x="643" y="27"/>
                  </a:lnTo>
                  <a:lnTo>
                    <a:pt x="755" y="66"/>
                  </a:lnTo>
                  <a:lnTo>
                    <a:pt x="876" y="139"/>
                  </a:lnTo>
                  <a:lnTo>
                    <a:pt x="938" y="192"/>
                  </a:lnTo>
                  <a:lnTo>
                    <a:pt x="1001" y="256"/>
                  </a:lnTo>
                  <a:lnTo>
                    <a:pt x="1033" y="292"/>
                  </a:lnTo>
                  <a:lnTo>
                    <a:pt x="1059" y="328"/>
                  </a:lnTo>
                  <a:lnTo>
                    <a:pt x="1100" y="400"/>
                  </a:lnTo>
                  <a:lnTo>
                    <a:pt x="1131" y="577"/>
                  </a:lnTo>
                  <a:lnTo>
                    <a:pt x="1123" y="603"/>
                  </a:lnTo>
                  <a:lnTo>
                    <a:pt x="1107" y="613"/>
                  </a:lnTo>
                  <a:lnTo>
                    <a:pt x="1081" y="580"/>
                  </a:lnTo>
                  <a:lnTo>
                    <a:pt x="1071" y="519"/>
                  </a:lnTo>
                  <a:lnTo>
                    <a:pt x="1042" y="456"/>
                  </a:lnTo>
                  <a:lnTo>
                    <a:pt x="1001" y="392"/>
                  </a:lnTo>
                  <a:lnTo>
                    <a:pt x="975" y="363"/>
                  </a:lnTo>
                  <a:lnTo>
                    <a:pt x="948" y="333"/>
                  </a:lnTo>
                  <a:lnTo>
                    <a:pt x="918" y="305"/>
                  </a:lnTo>
                  <a:lnTo>
                    <a:pt x="888" y="278"/>
                  </a:lnTo>
                  <a:lnTo>
                    <a:pt x="825" y="228"/>
                  </a:lnTo>
                  <a:lnTo>
                    <a:pt x="764" y="188"/>
                  </a:lnTo>
                  <a:lnTo>
                    <a:pt x="708" y="159"/>
                  </a:lnTo>
                  <a:lnTo>
                    <a:pt x="644" y="130"/>
                  </a:lnTo>
                  <a:lnTo>
                    <a:pt x="585" y="106"/>
                  </a:lnTo>
                  <a:lnTo>
                    <a:pt x="518" y="92"/>
                  </a:lnTo>
                  <a:lnTo>
                    <a:pt x="434" y="92"/>
                  </a:lnTo>
                  <a:lnTo>
                    <a:pt x="325" y="124"/>
                  </a:lnTo>
                  <a:lnTo>
                    <a:pt x="269" y="147"/>
                  </a:lnTo>
                  <a:lnTo>
                    <a:pt x="212" y="168"/>
                  </a:lnTo>
                  <a:lnTo>
                    <a:pt x="158" y="179"/>
                  </a:lnTo>
                  <a:lnTo>
                    <a:pt x="107" y="177"/>
                  </a:lnTo>
                  <a:lnTo>
                    <a:pt x="63" y="154"/>
                  </a:lnTo>
                  <a:lnTo>
                    <a:pt x="26" y="103"/>
                  </a:lnTo>
                  <a:lnTo>
                    <a:pt x="0" y="30"/>
                  </a:lnTo>
                  <a:lnTo>
                    <a:pt x="1" y="0"/>
                  </a:lnTo>
                  <a:lnTo>
                    <a:pt x="18" y="5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5" name="Freeform 45"/>
            <p:cNvSpPr>
              <a:spLocks/>
            </p:cNvSpPr>
            <p:nvPr/>
          </p:nvSpPr>
          <p:spPr bwMode="auto">
            <a:xfrm>
              <a:off x="5590" y="1118"/>
              <a:ext cx="61" cy="65"/>
            </a:xfrm>
            <a:custGeom>
              <a:avLst/>
              <a:gdLst/>
              <a:ahLst/>
              <a:cxnLst>
                <a:cxn ang="0">
                  <a:pos x="226" y="120"/>
                </a:cxn>
                <a:cxn ang="0">
                  <a:pos x="203" y="140"/>
                </a:cxn>
                <a:cxn ang="0">
                  <a:pos x="177" y="160"/>
                </a:cxn>
                <a:cxn ang="0">
                  <a:pos x="40" y="255"/>
                </a:cxn>
                <a:cxn ang="0">
                  <a:pos x="3" y="259"/>
                </a:cxn>
                <a:cxn ang="0">
                  <a:pos x="0" y="222"/>
                </a:cxn>
                <a:cxn ang="0">
                  <a:pos x="34" y="182"/>
                </a:cxn>
                <a:cxn ang="0">
                  <a:pos x="71" y="142"/>
                </a:cxn>
                <a:cxn ang="0">
                  <a:pos x="111" y="107"/>
                </a:cxn>
                <a:cxn ang="0">
                  <a:pos x="154" y="80"/>
                </a:cxn>
                <a:cxn ang="0">
                  <a:pos x="195" y="38"/>
                </a:cxn>
                <a:cxn ang="0">
                  <a:pos x="220" y="14"/>
                </a:cxn>
                <a:cxn ang="0">
                  <a:pos x="238" y="0"/>
                </a:cxn>
                <a:cxn ang="0">
                  <a:pos x="243" y="55"/>
                </a:cxn>
                <a:cxn ang="0">
                  <a:pos x="226" y="120"/>
                </a:cxn>
                <a:cxn ang="0">
                  <a:pos x="226" y="120"/>
                </a:cxn>
              </a:cxnLst>
              <a:rect l="0" t="0" r="r" b="b"/>
              <a:pathLst>
                <a:path w="243" h="259">
                  <a:moveTo>
                    <a:pt x="226" y="120"/>
                  </a:moveTo>
                  <a:lnTo>
                    <a:pt x="203" y="140"/>
                  </a:lnTo>
                  <a:lnTo>
                    <a:pt x="177" y="160"/>
                  </a:lnTo>
                  <a:lnTo>
                    <a:pt x="40" y="255"/>
                  </a:lnTo>
                  <a:lnTo>
                    <a:pt x="3" y="259"/>
                  </a:lnTo>
                  <a:lnTo>
                    <a:pt x="0" y="222"/>
                  </a:lnTo>
                  <a:lnTo>
                    <a:pt x="34" y="182"/>
                  </a:lnTo>
                  <a:lnTo>
                    <a:pt x="71" y="142"/>
                  </a:lnTo>
                  <a:lnTo>
                    <a:pt x="111" y="107"/>
                  </a:lnTo>
                  <a:lnTo>
                    <a:pt x="154" y="80"/>
                  </a:lnTo>
                  <a:lnTo>
                    <a:pt x="195" y="38"/>
                  </a:lnTo>
                  <a:lnTo>
                    <a:pt x="220" y="14"/>
                  </a:lnTo>
                  <a:lnTo>
                    <a:pt x="238" y="0"/>
                  </a:lnTo>
                  <a:lnTo>
                    <a:pt x="243" y="55"/>
                  </a:lnTo>
                  <a:lnTo>
                    <a:pt x="226" y="120"/>
                  </a:lnTo>
                  <a:lnTo>
                    <a:pt x="226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6" name="Freeform 46"/>
            <p:cNvSpPr>
              <a:spLocks/>
            </p:cNvSpPr>
            <p:nvPr/>
          </p:nvSpPr>
          <p:spPr bwMode="auto">
            <a:xfrm>
              <a:off x="5564" y="1187"/>
              <a:ext cx="86" cy="60"/>
            </a:xfrm>
            <a:custGeom>
              <a:avLst/>
              <a:gdLst/>
              <a:ahLst/>
              <a:cxnLst>
                <a:cxn ang="0">
                  <a:pos x="345" y="14"/>
                </a:cxn>
                <a:cxn ang="0">
                  <a:pos x="263" y="59"/>
                </a:cxn>
                <a:cxn ang="0">
                  <a:pos x="197" y="101"/>
                </a:cxn>
                <a:cxn ang="0">
                  <a:pos x="133" y="144"/>
                </a:cxn>
                <a:cxn ang="0">
                  <a:pos x="86" y="195"/>
                </a:cxn>
                <a:cxn ang="0">
                  <a:pos x="62" y="222"/>
                </a:cxn>
                <a:cxn ang="0">
                  <a:pos x="38" y="240"/>
                </a:cxn>
                <a:cxn ang="0">
                  <a:pos x="14" y="236"/>
                </a:cxn>
                <a:cxn ang="0">
                  <a:pos x="0" y="210"/>
                </a:cxn>
                <a:cxn ang="0">
                  <a:pos x="0" y="177"/>
                </a:cxn>
                <a:cxn ang="0">
                  <a:pos x="18" y="151"/>
                </a:cxn>
                <a:cxn ang="0">
                  <a:pos x="102" y="99"/>
                </a:cxn>
                <a:cxn ang="0">
                  <a:pos x="148" y="73"/>
                </a:cxn>
                <a:cxn ang="0">
                  <a:pos x="195" y="54"/>
                </a:cxn>
                <a:cxn ang="0">
                  <a:pos x="292" y="21"/>
                </a:cxn>
                <a:cxn ang="0">
                  <a:pos x="337" y="0"/>
                </a:cxn>
                <a:cxn ang="0">
                  <a:pos x="345" y="14"/>
                </a:cxn>
                <a:cxn ang="0">
                  <a:pos x="345" y="14"/>
                </a:cxn>
              </a:cxnLst>
              <a:rect l="0" t="0" r="r" b="b"/>
              <a:pathLst>
                <a:path w="345" h="240">
                  <a:moveTo>
                    <a:pt x="345" y="14"/>
                  </a:moveTo>
                  <a:lnTo>
                    <a:pt x="263" y="59"/>
                  </a:lnTo>
                  <a:lnTo>
                    <a:pt x="197" y="101"/>
                  </a:lnTo>
                  <a:lnTo>
                    <a:pt x="133" y="144"/>
                  </a:lnTo>
                  <a:lnTo>
                    <a:pt x="86" y="195"/>
                  </a:lnTo>
                  <a:lnTo>
                    <a:pt x="62" y="222"/>
                  </a:lnTo>
                  <a:lnTo>
                    <a:pt x="38" y="240"/>
                  </a:lnTo>
                  <a:lnTo>
                    <a:pt x="14" y="236"/>
                  </a:lnTo>
                  <a:lnTo>
                    <a:pt x="0" y="210"/>
                  </a:lnTo>
                  <a:lnTo>
                    <a:pt x="0" y="177"/>
                  </a:lnTo>
                  <a:lnTo>
                    <a:pt x="18" y="151"/>
                  </a:lnTo>
                  <a:lnTo>
                    <a:pt x="102" y="99"/>
                  </a:lnTo>
                  <a:lnTo>
                    <a:pt x="148" y="73"/>
                  </a:lnTo>
                  <a:lnTo>
                    <a:pt x="195" y="54"/>
                  </a:lnTo>
                  <a:lnTo>
                    <a:pt x="292" y="21"/>
                  </a:lnTo>
                  <a:lnTo>
                    <a:pt x="337" y="0"/>
                  </a:lnTo>
                  <a:lnTo>
                    <a:pt x="345" y="14"/>
                  </a:lnTo>
                  <a:lnTo>
                    <a:pt x="345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7" name="Freeform 47"/>
            <p:cNvSpPr>
              <a:spLocks/>
            </p:cNvSpPr>
            <p:nvPr/>
          </p:nvSpPr>
          <p:spPr bwMode="auto">
            <a:xfrm>
              <a:off x="4992" y="658"/>
              <a:ext cx="155" cy="143"/>
            </a:xfrm>
            <a:custGeom>
              <a:avLst/>
              <a:gdLst/>
              <a:ahLst/>
              <a:cxnLst>
                <a:cxn ang="0">
                  <a:pos x="621" y="0"/>
                </a:cxn>
                <a:cxn ang="0">
                  <a:pos x="608" y="37"/>
                </a:cxn>
                <a:cxn ang="0">
                  <a:pos x="589" y="75"/>
                </a:cxn>
                <a:cxn ang="0">
                  <a:pos x="564" y="110"/>
                </a:cxn>
                <a:cxn ang="0">
                  <a:pos x="536" y="142"/>
                </a:cxn>
                <a:cxn ang="0">
                  <a:pos x="506" y="174"/>
                </a:cxn>
                <a:cxn ang="0">
                  <a:pos x="477" y="206"/>
                </a:cxn>
                <a:cxn ang="0">
                  <a:pos x="420" y="267"/>
                </a:cxn>
                <a:cxn ang="0">
                  <a:pos x="393" y="299"/>
                </a:cxn>
                <a:cxn ang="0">
                  <a:pos x="360" y="332"/>
                </a:cxn>
                <a:cxn ang="0">
                  <a:pos x="327" y="363"/>
                </a:cxn>
                <a:cxn ang="0">
                  <a:pos x="294" y="389"/>
                </a:cxn>
                <a:cxn ang="0">
                  <a:pos x="227" y="440"/>
                </a:cxn>
                <a:cxn ang="0">
                  <a:pos x="156" y="491"/>
                </a:cxn>
                <a:cxn ang="0">
                  <a:pos x="81" y="536"/>
                </a:cxn>
                <a:cxn ang="0">
                  <a:pos x="44" y="554"/>
                </a:cxn>
                <a:cxn ang="0">
                  <a:pos x="4" y="569"/>
                </a:cxn>
                <a:cxn ang="0">
                  <a:pos x="3" y="569"/>
                </a:cxn>
                <a:cxn ang="0">
                  <a:pos x="0" y="571"/>
                </a:cxn>
                <a:cxn ang="0">
                  <a:pos x="3" y="569"/>
                </a:cxn>
                <a:cxn ang="0">
                  <a:pos x="4" y="569"/>
                </a:cxn>
                <a:cxn ang="0">
                  <a:pos x="5" y="528"/>
                </a:cxn>
                <a:cxn ang="0">
                  <a:pos x="62" y="489"/>
                </a:cxn>
                <a:cxn ang="0">
                  <a:pos x="114" y="445"/>
                </a:cxn>
                <a:cxn ang="0">
                  <a:pos x="164" y="401"/>
                </a:cxn>
                <a:cxn ang="0">
                  <a:pos x="217" y="358"/>
                </a:cxn>
                <a:cxn ang="0">
                  <a:pos x="293" y="288"/>
                </a:cxn>
                <a:cxn ang="0">
                  <a:pos x="329" y="245"/>
                </a:cxn>
                <a:cxn ang="0">
                  <a:pos x="364" y="199"/>
                </a:cxn>
                <a:cxn ang="0">
                  <a:pos x="422" y="101"/>
                </a:cxn>
                <a:cxn ang="0">
                  <a:pos x="457" y="5"/>
                </a:cxn>
                <a:cxn ang="0">
                  <a:pos x="621" y="0"/>
                </a:cxn>
                <a:cxn ang="0">
                  <a:pos x="621" y="0"/>
                </a:cxn>
              </a:cxnLst>
              <a:rect l="0" t="0" r="r" b="b"/>
              <a:pathLst>
                <a:path w="621" h="571">
                  <a:moveTo>
                    <a:pt x="621" y="0"/>
                  </a:moveTo>
                  <a:lnTo>
                    <a:pt x="608" y="37"/>
                  </a:lnTo>
                  <a:lnTo>
                    <a:pt x="589" y="75"/>
                  </a:lnTo>
                  <a:lnTo>
                    <a:pt x="564" y="110"/>
                  </a:lnTo>
                  <a:lnTo>
                    <a:pt x="536" y="142"/>
                  </a:lnTo>
                  <a:lnTo>
                    <a:pt x="506" y="174"/>
                  </a:lnTo>
                  <a:lnTo>
                    <a:pt x="477" y="206"/>
                  </a:lnTo>
                  <a:lnTo>
                    <a:pt x="420" y="267"/>
                  </a:lnTo>
                  <a:lnTo>
                    <a:pt x="393" y="299"/>
                  </a:lnTo>
                  <a:lnTo>
                    <a:pt x="360" y="332"/>
                  </a:lnTo>
                  <a:lnTo>
                    <a:pt x="327" y="363"/>
                  </a:lnTo>
                  <a:lnTo>
                    <a:pt x="294" y="389"/>
                  </a:lnTo>
                  <a:lnTo>
                    <a:pt x="227" y="440"/>
                  </a:lnTo>
                  <a:lnTo>
                    <a:pt x="156" y="491"/>
                  </a:lnTo>
                  <a:lnTo>
                    <a:pt x="81" y="536"/>
                  </a:lnTo>
                  <a:lnTo>
                    <a:pt x="44" y="554"/>
                  </a:lnTo>
                  <a:lnTo>
                    <a:pt x="4" y="569"/>
                  </a:lnTo>
                  <a:lnTo>
                    <a:pt x="3" y="569"/>
                  </a:lnTo>
                  <a:lnTo>
                    <a:pt x="0" y="571"/>
                  </a:lnTo>
                  <a:lnTo>
                    <a:pt x="3" y="569"/>
                  </a:lnTo>
                  <a:lnTo>
                    <a:pt x="4" y="569"/>
                  </a:lnTo>
                  <a:lnTo>
                    <a:pt x="5" y="528"/>
                  </a:lnTo>
                  <a:lnTo>
                    <a:pt x="62" y="489"/>
                  </a:lnTo>
                  <a:lnTo>
                    <a:pt x="114" y="445"/>
                  </a:lnTo>
                  <a:lnTo>
                    <a:pt x="164" y="401"/>
                  </a:lnTo>
                  <a:lnTo>
                    <a:pt x="217" y="358"/>
                  </a:lnTo>
                  <a:lnTo>
                    <a:pt x="293" y="288"/>
                  </a:lnTo>
                  <a:lnTo>
                    <a:pt x="329" y="245"/>
                  </a:lnTo>
                  <a:lnTo>
                    <a:pt x="364" y="199"/>
                  </a:lnTo>
                  <a:lnTo>
                    <a:pt x="422" y="101"/>
                  </a:lnTo>
                  <a:lnTo>
                    <a:pt x="457" y="5"/>
                  </a:lnTo>
                  <a:lnTo>
                    <a:pt x="62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8" name="Freeform 48"/>
            <p:cNvSpPr>
              <a:spLocks/>
            </p:cNvSpPr>
            <p:nvPr/>
          </p:nvSpPr>
          <p:spPr bwMode="auto">
            <a:xfrm>
              <a:off x="5311" y="1065"/>
              <a:ext cx="244" cy="14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9" y="35"/>
                </a:cxn>
                <a:cxn ang="0">
                  <a:pos x="48" y="64"/>
                </a:cxn>
                <a:cxn ang="0">
                  <a:pos x="93" y="110"/>
                </a:cxn>
                <a:cxn ang="0">
                  <a:pos x="119" y="124"/>
                </a:cxn>
                <a:cxn ang="0">
                  <a:pos x="146" y="135"/>
                </a:cxn>
                <a:cxn ang="0">
                  <a:pos x="206" y="142"/>
                </a:cxn>
                <a:cxn ang="0">
                  <a:pos x="293" y="117"/>
                </a:cxn>
                <a:cxn ang="0">
                  <a:pos x="335" y="99"/>
                </a:cxn>
                <a:cxn ang="0">
                  <a:pos x="379" y="88"/>
                </a:cxn>
                <a:cxn ang="0">
                  <a:pos x="563" y="86"/>
                </a:cxn>
                <a:cxn ang="0">
                  <a:pos x="740" y="141"/>
                </a:cxn>
                <a:cxn ang="0">
                  <a:pos x="819" y="188"/>
                </a:cxn>
                <a:cxn ang="0">
                  <a:pos x="885" y="249"/>
                </a:cxn>
                <a:cxn ang="0">
                  <a:pos x="938" y="324"/>
                </a:cxn>
                <a:cxn ang="0">
                  <a:pos x="973" y="413"/>
                </a:cxn>
                <a:cxn ang="0">
                  <a:pos x="977" y="457"/>
                </a:cxn>
                <a:cxn ang="0">
                  <a:pos x="973" y="501"/>
                </a:cxn>
                <a:cxn ang="0">
                  <a:pos x="968" y="590"/>
                </a:cxn>
                <a:cxn ang="0">
                  <a:pos x="952" y="592"/>
                </a:cxn>
                <a:cxn ang="0">
                  <a:pos x="930" y="493"/>
                </a:cxn>
                <a:cxn ang="0">
                  <a:pos x="898" y="403"/>
                </a:cxn>
                <a:cxn ang="0">
                  <a:pos x="878" y="360"/>
                </a:cxn>
                <a:cxn ang="0">
                  <a:pos x="855" y="321"/>
                </a:cxn>
                <a:cxn ang="0">
                  <a:pos x="829" y="285"/>
                </a:cxn>
                <a:cxn ang="0">
                  <a:pos x="802" y="253"/>
                </a:cxn>
                <a:cxn ang="0">
                  <a:pos x="770" y="223"/>
                </a:cxn>
                <a:cxn ang="0">
                  <a:pos x="735" y="199"/>
                </a:cxn>
                <a:cxn ang="0">
                  <a:pos x="698" y="178"/>
                </a:cxn>
                <a:cxn ang="0">
                  <a:pos x="656" y="163"/>
                </a:cxn>
                <a:cxn ang="0">
                  <a:pos x="563" y="146"/>
                </a:cxn>
                <a:cxn ang="0">
                  <a:pos x="456" y="152"/>
                </a:cxn>
                <a:cxn ang="0">
                  <a:pos x="397" y="170"/>
                </a:cxn>
                <a:cxn ang="0">
                  <a:pos x="335" y="200"/>
                </a:cxn>
                <a:cxn ang="0">
                  <a:pos x="271" y="227"/>
                </a:cxn>
                <a:cxn ang="0">
                  <a:pos x="212" y="240"/>
                </a:cxn>
                <a:cxn ang="0">
                  <a:pos x="138" y="223"/>
                </a:cxn>
                <a:cxn ang="0">
                  <a:pos x="70" y="178"/>
                </a:cxn>
                <a:cxn ang="0">
                  <a:pos x="20" y="113"/>
                </a:cxn>
                <a:cxn ang="0">
                  <a:pos x="0" y="37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977" h="592">
                  <a:moveTo>
                    <a:pt x="13" y="0"/>
                  </a:moveTo>
                  <a:lnTo>
                    <a:pt x="29" y="35"/>
                  </a:lnTo>
                  <a:lnTo>
                    <a:pt x="48" y="64"/>
                  </a:lnTo>
                  <a:lnTo>
                    <a:pt x="93" y="110"/>
                  </a:lnTo>
                  <a:lnTo>
                    <a:pt x="119" y="124"/>
                  </a:lnTo>
                  <a:lnTo>
                    <a:pt x="146" y="135"/>
                  </a:lnTo>
                  <a:lnTo>
                    <a:pt x="206" y="142"/>
                  </a:lnTo>
                  <a:lnTo>
                    <a:pt x="293" y="117"/>
                  </a:lnTo>
                  <a:lnTo>
                    <a:pt x="335" y="99"/>
                  </a:lnTo>
                  <a:lnTo>
                    <a:pt x="379" y="88"/>
                  </a:lnTo>
                  <a:lnTo>
                    <a:pt x="563" y="86"/>
                  </a:lnTo>
                  <a:lnTo>
                    <a:pt x="740" y="141"/>
                  </a:lnTo>
                  <a:lnTo>
                    <a:pt x="819" y="188"/>
                  </a:lnTo>
                  <a:lnTo>
                    <a:pt x="885" y="249"/>
                  </a:lnTo>
                  <a:lnTo>
                    <a:pt x="938" y="324"/>
                  </a:lnTo>
                  <a:lnTo>
                    <a:pt x="973" y="413"/>
                  </a:lnTo>
                  <a:lnTo>
                    <a:pt x="977" y="457"/>
                  </a:lnTo>
                  <a:lnTo>
                    <a:pt x="973" y="501"/>
                  </a:lnTo>
                  <a:lnTo>
                    <a:pt x="968" y="590"/>
                  </a:lnTo>
                  <a:lnTo>
                    <a:pt x="952" y="592"/>
                  </a:lnTo>
                  <a:lnTo>
                    <a:pt x="930" y="493"/>
                  </a:lnTo>
                  <a:lnTo>
                    <a:pt x="898" y="403"/>
                  </a:lnTo>
                  <a:lnTo>
                    <a:pt x="878" y="360"/>
                  </a:lnTo>
                  <a:lnTo>
                    <a:pt x="855" y="321"/>
                  </a:lnTo>
                  <a:lnTo>
                    <a:pt x="829" y="285"/>
                  </a:lnTo>
                  <a:lnTo>
                    <a:pt x="802" y="253"/>
                  </a:lnTo>
                  <a:lnTo>
                    <a:pt x="770" y="223"/>
                  </a:lnTo>
                  <a:lnTo>
                    <a:pt x="735" y="199"/>
                  </a:lnTo>
                  <a:lnTo>
                    <a:pt x="698" y="178"/>
                  </a:lnTo>
                  <a:lnTo>
                    <a:pt x="656" y="163"/>
                  </a:lnTo>
                  <a:lnTo>
                    <a:pt x="563" y="146"/>
                  </a:lnTo>
                  <a:lnTo>
                    <a:pt x="456" y="152"/>
                  </a:lnTo>
                  <a:lnTo>
                    <a:pt x="397" y="170"/>
                  </a:lnTo>
                  <a:lnTo>
                    <a:pt x="335" y="200"/>
                  </a:lnTo>
                  <a:lnTo>
                    <a:pt x="271" y="227"/>
                  </a:lnTo>
                  <a:lnTo>
                    <a:pt x="212" y="240"/>
                  </a:lnTo>
                  <a:lnTo>
                    <a:pt x="138" y="223"/>
                  </a:lnTo>
                  <a:lnTo>
                    <a:pt x="70" y="178"/>
                  </a:lnTo>
                  <a:lnTo>
                    <a:pt x="20" y="113"/>
                  </a:lnTo>
                  <a:lnTo>
                    <a:pt x="0" y="37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9" name="Freeform 49"/>
            <p:cNvSpPr>
              <a:spLocks/>
            </p:cNvSpPr>
            <p:nvPr/>
          </p:nvSpPr>
          <p:spPr bwMode="auto">
            <a:xfrm>
              <a:off x="5371" y="1098"/>
              <a:ext cx="167" cy="78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75" y="71"/>
                </a:cxn>
                <a:cxn ang="0">
                  <a:pos x="116" y="128"/>
                </a:cxn>
                <a:cxn ang="0">
                  <a:pos x="174" y="171"/>
                </a:cxn>
                <a:cxn ang="0">
                  <a:pos x="206" y="186"/>
                </a:cxn>
                <a:cxn ang="0">
                  <a:pos x="240" y="199"/>
                </a:cxn>
                <a:cxn ang="0">
                  <a:pos x="311" y="212"/>
                </a:cxn>
                <a:cxn ang="0">
                  <a:pos x="496" y="230"/>
                </a:cxn>
                <a:cxn ang="0">
                  <a:pos x="585" y="255"/>
                </a:cxn>
                <a:cxn ang="0">
                  <a:pos x="666" y="300"/>
                </a:cxn>
                <a:cxn ang="0">
                  <a:pos x="669" y="311"/>
                </a:cxn>
                <a:cxn ang="0">
                  <a:pos x="658" y="314"/>
                </a:cxn>
                <a:cxn ang="0">
                  <a:pos x="595" y="292"/>
                </a:cxn>
                <a:cxn ang="0">
                  <a:pos x="546" y="280"/>
                </a:cxn>
                <a:cxn ang="0">
                  <a:pos x="475" y="273"/>
                </a:cxn>
                <a:cxn ang="0">
                  <a:pos x="306" y="275"/>
                </a:cxn>
                <a:cxn ang="0">
                  <a:pos x="215" y="256"/>
                </a:cxn>
                <a:cxn ang="0">
                  <a:pos x="133" y="215"/>
                </a:cxn>
                <a:cxn ang="0">
                  <a:pos x="64" y="154"/>
                </a:cxn>
                <a:cxn ang="0">
                  <a:pos x="17" y="76"/>
                </a:cxn>
                <a:cxn ang="0">
                  <a:pos x="0" y="24"/>
                </a:cxn>
                <a:cxn ang="0">
                  <a:pos x="23" y="4"/>
                </a:cxn>
                <a:cxn ang="0">
                  <a:pos x="50" y="0"/>
                </a:cxn>
                <a:cxn ang="0">
                  <a:pos x="50" y="0"/>
                </a:cxn>
              </a:cxnLst>
              <a:rect l="0" t="0" r="r" b="b"/>
              <a:pathLst>
                <a:path w="669" h="314">
                  <a:moveTo>
                    <a:pt x="50" y="0"/>
                  </a:moveTo>
                  <a:lnTo>
                    <a:pt x="75" y="71"/>
                  </a:lnTo>
                  <a:lnTo>
                    <a:pt x="116" y="128"/>
                  </a:lnTo>
                  <a:lnTo>
                    <a:pt x="174" y="171"/>
                  </a:lnTo>
                  <a:lnTo>
                    <a:pt x="206" y="186"/>
                  </a:lnTo>
                  <a:lnTo>
                    <a:pt x="240" y="199"/>
                  </a:lnTo>
                  <a:lnTo>
                    <a:pt x="311" y="212"/>
                  </a:lnTo>
                  <a:lnTo>
                    <a:pt x="496" y="230"/>
                  </a:lnTo>
                  <a:lnTo>
                    <a:pt x="585" y="255"/>
                  </a:lnTo>
                  <a:lnTo>
                    <a:pt x="666" y="300"/>
                  </a:lnTo>
                  <a:lnTo>
                    <a:pt x="669" y="311"/>
                  </a:lnTo>
                  <a:lnTo>
                    <a:pt x="658" y="314"/>
                  </a:lnTo>
                  <a:lnTo>
                    <a:pt x="595" y="292"/>
                  </a:lnTo>
                  <a:lnTo>
                    <a:pt x="546" y="280"/>
                  </a:lnTo>
                  <a:lnTo>
                    <a:pt x="475" y="273"/>
                  </a:lnTo>
                  <a:lnTo>
                    <a:pt x="306" y="275"/>
                  </a:lnTo>
                  <a:lnTo>
                    <a:pt x="215" y="256"/>
                  </a:lnTo>
                  <a:lnTo>
                    <a:pt x="133" y="215"/>
                  </a:lnTo>
                  <a:lnTo>
                    <a:pt x="64" y="154"/>
                  </a:lnTo>
                  <a:lnTo>
                    <a:pt x="17" y="76"/>
                  </a:lnTo>
                  <a:lnTo>
                    <a:pt x="0" y="24"/>
                  </a:lnTo>
                  <a:lnTo>
                    <a:pt x="23" y="4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0" name="Freeform 50"/>
            <p:cNvSpPr>
              <a:spLocks/>
            </p:cNvSpPr>
            <p:nvPr/>
          </p:nvSpPr>
          <p:spPr bwMode="auto">
            <a:xfrm>
              <a:off x="5592" y="1210"/>
              <a:ext cx="76" cy="10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0" y="51"/>
                </a:cxn>
                <a:cxn ang="0">
                  <a:pos x="193" y="122"/>
                </a:cxn>
                <a:cxn ang="0">
                  <a:pos x="227" y="168"/>
                </a:cxn>
                <a:cxn ang="0">
                  <a:pos x="261" y="217"/>
                </a:cxn>
                <a:cxn ang="0">
                  <a:pos x="306" y="323"/>
                </a:cxn>
                <a:cxn ang="0">
                  <a:pos x="299" y="423"/>
                </a:cxn>
                <a:cxn ang="0">
                  <a:pos x="267" y="399"/>
                </a:cxn>
                <a:cxn ang="0">
                  <a:pos x="235" y="337"/>
                </a:cxn>
                <a:cxn ang="0">
                  <a:pos x="217" y="286"/>
                </a:cxn>
                <a:cxn ang="0">
                  <a:pos x="193" y="245"/>
                </a:cxn>
                <a:cxn ang="0">
                  <a:pos x="134" y="165"/>
                </a:cxn>
                <a:cxn ang="0">
                  <a:pos x="95" y="110"/>
                </a:cxn>
                <a:cxn ang="0">
                  <a:pos x="76" y="82"/>
                </a:cxn>
                <a:cxn ang="0">
                  <a:pos x="54" y="57"/>
                </a:cxn>
                <a:cxn ang="0">
                  <a:pos x="2" y="14"/>
                </a:cxn>
                <a:cxn ang="0">
                  <a:pos x="0" y="2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06" h="423">
                  <a:moveTo>
                    <a:pt x="11" y="0"/>
                  </a:moveTo>
                  <a:lnTo>
                    <a:pt x="110" y="51"/>
                  </a:lnTo>
                  <a:lnTo>
                    <a:pt x="193" y="122"/>
                  </a:lnTo>
                  <a:lnTo>
                    <a:pt x="227" y="168"/>
                  </a:lnTo>
                  <a:lnTo>
                    <a:pt x="261" y="217"/>
                  </a:lnTo>
                  <a:lnTo>
                    <a:pt x="306" y="323"/>
                  </a:lnTo>
                  <a:lnTo>
                    <a:pt x="299" y="423"/>
                  </a:lnTo>
                  <a:lnTo>
                    <a:pt x="267" y="399"/>
                  </a:lnTo>
                  <a:lnTo>
                    <a:pt x="235" y="337"/>
                  </a:lnTo>
                  <a:lnTo>
                    <a:pt x="217" y="286"/>
                  </a:lnTo>
                  <a:lnTo>
                    <a:pt x="193" y="245"/>
                  </a:lnTo>
                  <a:lnTo>
                    <a:pt x="134" y="165"/>
                  </a:lnTo>
                  <a:lnTo>
                    <a:pt x="95" y="110"/>
                  </a:lnTo>
                  <a:lnTo>
                    <a:pt x="76" y="82"/>
                  </a:lnTo>
                  <a:lnTo>
                    <a:pt x="54" y="57"/>
                  </a:lnTo>
                  <a:lnTo>
                    <a:pt x="2" y="14"/>
                  </a:lnTo>
                  <a:lnTo>
                    <a:pt x="0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1" name="Freeform 51"/>
            <p:cNvSpPr>
              <a:spLocks/>
            </p:cNvSpPr>
            <p:nvPr/>
          </p:nvSpPr>
          <p:spPr bwMode="auto">
            <a:xfrm>
              <a:off x="4993" y="895"/>
              <a:ext cx="235" cy="141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39" y="71"/>
                </a:cxn>
                <a:cxn ang="0">
                  <a:pos x="68" y="132"/>
                </a:cxn>
                <a:cxn ang="0">
                  <a:pos x="104" y="187"/>
                </a:cxn>
                <a:cxn ang="0">
                  <a:pos x="144" y="239"/>
                </a:cxn>
                <a:cxn ang="0">
                  <a:pos x="190" y="287"/>
                </a:cxn>
                <a:cxn ang="0">
                  <a:pos x="239" y="329"/>
                </a:cxn>
                <a:cxn ang="0">
                  <a:pos x="290" y="366"/>
                </a:cxn>
                <a:cxn ang="0">
                  <a:pos x="346" y="397"/>
                </a:cxn>
                <a:cxn ang="0">
                  <a:pos x="401" y="420"/>
                </a:cxn>
                <a:cxn ang="0">
                  <a:pos x="460" y="435"/>
                </a:cxn>
                <a:cxn ang="0">
                  <a:pos x="577" y="442"/>
                </a:cxn>
                <a:cxn ang="0">
                  <a:pos x="693" y="412"/>
                </a:cxn>
                <a:cxn ang="0">
                  <a:pos x="802" y="340"/>
                </a:cxn>
                <a:cxn ang="0">
                  <a:pos x="851" y="269"/>
                </a:cxn>
                <a:cxn ang="0">
                  <a:pos x="874" y="181"/>
                </a:cxn>
                <a:cxn ang="0">
                  <a:pos x="881" y="0"/>
                </a:cxn>
                <a:cxn ang="0">
                  <a:pos x="917" y="91"/>
                </a:cxn>
                <a:cxn ang="0">
                  <a:pos x="928" y="186"/>
                </a:cxn>
                <a:cxn ang="0">
                  <a:pos x="936" y="315"/>
                </a:cxn>
                <a:cxn ang="0">
                  <a:pos x="930" y="377"/>
                </a:cxn>
                <a:cxn ang="0">
                  <a:pos x="918" y="407"/>
                </a:cxn>
                <a:cxn ang="0">
                  <a:pos x="899" y="434"/>
                </a:cxn>
                <a:cxn ang="0">
                  <a:pos x="861" y="471"/>
                </a:cxn>
                <a:cxn ang="0">
                  <a:pos x="821" y="502"/>
                </a:cxn>
                <a:cxn ang="0">
                  <a:pos x="776" y="527"/>
                </a:cxn>
                <a:cxn ang="0">
                  <a:pos x="728" y="545"/>
                </a:cxn>
                <a:cxn ang="0">
                  <a:pos x="627" y="566"/>
                </a:cxn>
                <a:cxn ang="0">
                  <a:pos x="522" y="567"/>
                </a:cxn>
                <a:cxn ang="0">
                  <a:pos x="417" y="548"/>
                </a:cxn>
                <a:cxn ang="0">
                  <a:pos x="319" y="513"/>
                </a:cxn>
                <a:cxn ang="0">
                  <a:pos x="232" y="462"/>
                </a:cxn>
                <a:cxn ang="0">
                  <a:pos x="162" y="398"/>
                </a:cxn>
                <a:cxn ang="0">
                  <a:pos x="103" y="311"/>
                </a:cxn>
                <a:cxn ang="0">
                  <a:pos x="62" y="216"/>
                </a:cxn>
                <a:cxn ang="0">
                  <a:pos x="29" y="115"/>
                </a:cxn>
                <a:cxn ang="0">
                  <a:pos x="0" y="14"/>
                </a:cxn>
                <a:cxn ang="0">
                  <a:pos x="15" y="9"/>
                </a:cxn>
                <a:cxn ang="0">
                  <a:pos x="15" y="9"/>
                </a:cxn>
              </a:cxnLst>
              <a:rect l="0" t="0" r="r" b="b"/>
              <a:pathLst>
                <a:path w="936" h="567">
                  <a:moveTo>
                    <a:pt x="15" y="9"/>
                  </a:moveTo>
                  <a:lnTo>
                    <a:pt x="39" y="71"/>
                  </a:lnTo>
                  <a:lnTo>
                    <a:pt x="68" y="132"/>
                  </a:lnTo>
                  <a:lnTo>
                    <a:pt x="104" y="187"/>
                  </a:lnTo>
                  <a:lnTo>
                    <a:pt x="144" y="239"/>
                  </a:lnTo>
                  <a:lnTo>
                    <a:pt x="190" y="287"/>
                  </a:lnTo>
                  <a:lnTo>
                    <a:pt x="239" y="329"/>
                  </a:lnTo>
                  <a:lnTo>
                    <a:pt x="290" y="366"/>
                  </a:lnTo>
                  <a:lnTo>
                    <a:pt x="346" y="397"/>
                  </a:lnTo>
                  <a:lnTo>
                    <a:pt x="401" y="420"/>
                  </a:lnTo>
                  <a:lnTo>
                    <a:pt x="460" y="435"/>
                  </a:lnTo>
                  <a:lnTo>
                    <a:pt x="577" y="442"/>
                  </a:lnTo>
                  <a:lnTo>
                    <a:pt x="693" y="412"/>
                  </a:lnTo>
                  <a:lnTo>
                    <a:pt x="802" y="340"/>
                  </a:lnTo>
                  <a:lnTo>
                    <a:pt x="851" y="269"/>
                  </a:lnTo>
                  <a:lnTo>
                    <a:pt x="874" y="181"/>
                  </a:lnTo>
                  <a:lnTo>
                    <a:pt x="881" y="0"/>
                  </a:lnTo>
                  <a:lnTo>
                    <a:pt x="917" y="91"/>
                  </a:lnTo>
                  <a:lnTo>
                    <a:pt x="928" y="186"/>
                  </a:lnTo>
                  <a:lnTo>
                    <a:pt x="936" y="315"/>
                  </a:lnTo>
                  <a:lnTo>
                    <a:pt x="930" y="377"/>
                  </a:lnTo>
                  <a:lnTo>
                    <a:pt x="918" y="407"/>
                  </a:lnTo>
                  <a:lnTo>
                    <a:pt x="899" y="434"/>
                  </a:lnTo>
                  <a:lnTo>
                    <a:pt x="861" y="471"/>
                  </a:lnTo>
                  <a:lnTo>
                    <a:pt x="821" y="502"/>
                  </a:lnTo>
                  <a:lnTo>
                    <a:pt x="776" y="527"/>
                  </a:lnTo>
                  <a:lnTo>
                    <a:pt x="728" y="545"/>
                  </a:lnTo>
                  <a:lnTo>
                    <a:pt x="627" y="566"/>
                  </a:lnTo>
                  <a:lnTo>
                    <a:pt x="522" y="567"/>
                  </a:lnTo>
                  <a:lnTo>
                    <a:pt x="417" y="548"/>
                  </a:lnTo>
                  <a:lnTo>
                    <a:pt x="319" y="513"/>
                  </a:lnTo>
                  <a:lnTo>
                    <a:pt x="232" y="462"/>
                  </a:lnTo>
                  <a:lnTo>
                    <a:pt x="162" y="398"/>
                  </a:lnTo>
                  <a:lnTo>
                    <a:pt x="103" y="311"/>
                  </a:lnTo>
                  <a:lnTo>
                    <a:pt x="62" y="216"/>
                  </a:lnTo>
                  <a:lnTo>
                    <a:pt x="29" y="115"/>
                  </a:lnTo>
                  <a:lnTo>
                    <a:pt x="0" y="14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6" name="Freeform 56"/>
            <p:cNvSpPr>
              <a:spLocks/>
            </p:cNvSpPr>
            <p:nvPr/>
          </p:nvSpPr>
          <p:spPr bwMode="auto">
            <a:xfrm>
              <a:off x="5081" y="1004"/>
              <a:ext cx="57" cy="96"/>
            </a:xfrm>
            <a:custGeom>
              <a:avLst/>
              <a:gdLst/>
              <a:ahLst/>
              <a:cxnLst>
                <a:cxn ang="0">
                  <a:pos x="120" y="59"/>
                </a:cxn>
                <a:cxn ang="0">
                  <a:pos x="116" y="125"/>
                </a:cxn>
                <a:cxn ang="0">
                  <a:pos x="119" y="190"/>
                </a:cxn>
                <a:cxn ang="0">
                  <a:pos x="141" y="272"/>
                </a:cxn>
                <a:cxn ang="0">
                  <a:pos x="161" y="310"/>
                </a:cxn>
                <a:cxn ang="0">
                  <a:pos x="190" y="343"/>
                </a:cxn>
                <a:cxn ang="0">
                  <a:pos x="224" y="368"/>
                </a:cxn>
                <a:cxn ang="0">
                  <a:pos x="227" y="379"/>
                </a:cxn>
                <a:cxn ang="0">
                  <a:pos x="215" y="382"/>
                </a:cxn>
                <a:cxn ang="0">
                  <a:pos x="100" y="305"/>
                </a:cxn>
                <a:cxn ang="0">
                  <a:pos x="31" y="187"/>
                </a:cxn>
                <a:cxn ang="0">
                  <a:pos x="0" y="32"/>
                </a:cxn>
                <a:cxn ang="0">
                  <a:pos x="20" y="2"/>
                </a:cxn>
                <a:cxn ang="0">
                  <a:pos x="62" y="0"/>
                </a:cxn>
                <a:cxn ang="0">
                  <a:pos x="102" y="21"/>
                </a:cxn>
                <a:cxn ang="0">
                  <a:pos x="120" y="59"/>
                </a:cxn>
                <a:cxn ang="0">
                  <a:pos x="120" y="59"/>
                </a:cxn>
              </a:cxnLst>
              <a:rect l="0" t="0" r="r" b="b"/>
              <a:pathLst>
                <a:path w="227" h="382">
                  <a:moveTo>
                    <a:pt x="120" y="59"/>
                  </a:moveTo>
                  <a:lnTo>
                    <a:pt x="116" y="125"/>
                  </a:lnTo>
                  <a:lnTo>
                    <a:pt x="119" y="190"/>
                  </a:lnTo>
                  <a:lnTo>
                    <a:pt x="141" y="272"/>
                  </a:lnTo>
                  <a:lnTo>
                    <a:pt x="161" y="310"/>
                  </a:lnTo>
                  <a:lnTo>
                    <a:pt x="190" y="343"/>
                  </a:lnTo>
                  <a:lnTo>
                    <a:pt x="224" y="368"/>
                  </a:lnTo>
                  <a:lnTo>
                    <a:pt x="227" y="379"/>
                  </a:lnTo>
                  <a:lnTo>
                    <a:pt x="215" y="382"/>
                  </a:lnTo>
                  <a:lnTo>
                    <a:pt x="100" y="305"/>
                  </a:lnTo>
                  <a:lnTo>
                    <a:pt x="31" y="187"/>
                  </a:lnTo>
                  <a:lnTo>
                    <a:pt x="0" y="32"/>
                  </a:lnTo>
                  <a:lnTo>
                    <a:pt x="20" y="2"/>
                  </a:lnTo>
                  <a:lnTo>
                    <a:pt x="62" y="0"/>
                  </a:lnTo>
                  <a:lnTo>
                    <a:pt x="102" y="21"/>
                  </a:lnTo>
                  <a:lnTo>
                    <a:pt x="120" y="59"/>
                  </a:lnTo>
                  <a:lnTo>
                    <a:pt x="12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7" name="Freeform 57"/>
            <p:cNvSpPr>
              <a:spLocks/>
            </p:cNvSpPr>
            <p:nvPr/>
          </p:nvSpPr>
          <p:spPr bwMode="auto">
            <a:xfrm>
              <a:off x="5417" y="1087"/>
              <a:ext cx="43" cy="57"/>
            </a:xfrm>
            <a:custGeom>
              <a:avLst/>
              <a:gdLst/>
              <a:ahLst/>
              <a:cxnLst>
                <a:cxn ang="0">
                  <a:pos x="84" y="13"/>
                </a:cxn>
                <a:cxn ang="0">
                  <a:pos x="95" y="93"/>
                </a:cxn>
                <a:cxn ang="0">
                  <a:pos x="110" y="160"/>
                </a:cxn>
                <a:cxn ang="0">
                  <a:pos x="141" y="195"/>
                </a:cxn>
                <a:cxn ang="0">
                  <a:pos x="174" y="228"/>
                </a:cxn>
                <a:cxn ang="0">
                  <a:pos x="148" y="229"/>
                </a:cxn>
                <a:cxn ang="0">
                  <a:pos x="67" y="186"/>
                </a:cxn>
                <a:cxn ang="0">
                  <a:pos x="14" y="108"/>
                </a:cxn>
                <a:cxn ang="0">
                  <a:pos x="13" y="99"/>
                </a:cxn>
                <a:cxn ang="0">
                  <a:pos x="0" y="33"/>
                </a:cxn>
                <a:cxn ang="0">
                  <a:pos x="10" y="11"/>
                </a:cxn>
                <a:cxn ang="0">
                  <a:pos x="37" y="0"/>
                </a:cxn>
                <a:cxn ang="0">
                  <a:pos x="84" y="13"/>
                </a:cxn>
                <a:cxn ang="0">
                  <a:pos x="84" y="13"/>
                </a:cxn>
              </a:cxnLst>
              <a:rect l="0" t="0" r="r" b="b"/>
              <a:pathLst>
                <a:path w="174" h="229">
                  <a:moveTo>
                    <a:pt x="84" y="13"/>
                  </a:moveTo>
                  <a:lnTo>
                    <a:pt x="95" y="93"/>
                  </a:lnTo>
                  <a:lnTo>
                    <a:pt x="110" y="160"/>
                  </a:lnTo>
                  <a:lnTo>
                    <a:pt x="141" y="195"/>
                  </a:lnTo>
                  <a:lnTo>
                    <a:pt x="174" y="228"/>
                  </a:lnTo>
                  <a:lnTo>
                    <a:pt x="148" y="229"/>
                  </a:lnTo>
                  <a:lnTo>
                    <a:pt x="67" y="186"/>
                  </a:lnTo>
                  <a:lnTo>
                    <a:pt x="14" y="108"/>
                  </a:lnTo>
                  <a:lnTo>
                    <a:pt x="13" y="99"/>
                  </a:lnTo>
                  <a:lnTo>
                    <a:pt x="0" y="33"/>
                  </a:lnTo>
                  <a:lnTo>
                    <a:pt x="10" y="11"/>
                  </a:lnTo>
                  <a:lnTo>
                    <a:pt x="37" y="0"/>
                  </a:lnTo>
                  <a:lnTo>
                    <a:pt x="84" y="13"/>
                  </a:lnTo>
                  <a:lnTo>
                    <a:pt x="84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8" name="Freeform 58"/>
            <p:cNvSpPr>
              <a:spLocks/>
            </p:cNvSpPr>
            <p:nvPr/>
          </p:nvSpPr>
          <p:spPr bwMode="auto">
            <a:xfrm>
              <a:off x="5034" y="833"/>
              <a:ext cx="369" cy="300"/>
            </a:xfrm>
            <a:custGeom>
              <a:avLst/>
              <a:gdLst/>
              <a:ahLst/>
              <a:cxnLst>
                <a:cxn ang="0">
                  <a:pos x="73" y="707"/>
                </a:cxn>
                <a:cxn ang="0">
                  <a:pos x="135" y="877"/>
                </a:cxn>
                <a:cxn ang="0">
                  <a:pos x="183" y="963"/>
                </a:cxn>
                <a:cxn ang="0">
                  <a:pos x="262" y="1048"/>
                </a:cxn>
                <a:cxn ang="0">
                  <a:pos x="363" y="1088"/>
                </a:cxn>
                <a:cxn ang="0">
                  <a:pos x="585" y="1059"/>
                </a:cxn>
                <a:cxn ang="0">
                  <a:pos x="735" y="963"/>
                </a:cxn>
                <a:cxn ang="0">
                  <a:pos x="834" y="826"/>
                </a:cxn>
                <a:cxn ang="0">
                  <a:pos x="847" y="639"/>
                </a:cxn>
                <a:cxn ang="0">
                  <a:pos x="794" y="364"/>
                </a:cxn>
                <a:cxn ang="0">
                  <a:pos x="820" y="154"/>
                </a:cxn>
                <a:cxn ang="0">
                  <a:pos x="875" y="86"/>
                </a:cxn>
                <a:cxn ang="0">
                  <a:pos x="970" y="35"/>
                </a:cxn>
                <a:cxn ang="0">
                  <a:pos x="1158" y="0"/>
                </a:cxn>
                <a:cxn ang="0">
                  <a:pos x="1404" y="41"/>
                </a:cxn>
                <a:cxn ang="0">
                  <a:pos x="1476" y="163"/>
                </a:cxn>
                <a:cxn ang="0">
                  <a:pos x="1442" y="203"/>
                </a:cxn>
                <a:cxn ang="0">
                  <a:pos x="1404" y="155"/>
                </a:cxn>
                <a:cxn ang="0">
                  <a:pos x="1286" y="93"/>
                </a:cxn>
                <a:cxn ang="0">
                  <a:pos x="1070" y="76"/>
                </a:cxn>
                <a:cxn ang="0">
                  <a:pos x="895" y="155"/>
                </a:cxn>
                <a:cxn ang="0">
                  <a:pos x="841" y="323"/>
                </a:cxn>
                <a:cxn ang="0">
                  <a:pos x="892" y="618"/>
                </a:cxn>
                <a:cxn ang="0">
                  <a:pos x="895" y="926"/>
                </a:cxn>
                <a:cxn ang="0">
                  <a:pos x="842" y="1029"/>
                </a:cxn>
                <a:cxn ang="0">
                  <a:pos x="781" y="1091"/>
                </a:cxn>
                <a:cxn ang="0">
                  <a:pos x="697" y="1146"/>
                </a:cxn>
                <a:cxn ang="0">
                  <a:pos x="576" y="1192"/>
                </a:cxn>
                <a:cxn ang="0">
                  <a:pos x="356" y="1176"/>
                </a:cxn>
                <a:cxn ang="0">
                  <a:pos x="168" y="1057"/>
                </a:cxn>
                <a:cxn ang="0">
                  <a:pos x="94" y="951"/>
                </a:cxn>
                <a:cxn ang="0">
                  <a:pos x="18" y="799"/>
                </a:cxn>
                <a:cxn ang="0">
                  <a:pos x="8" y="602"/>
                </a:cxn>
                <a:cxn ang="0">
                  <a:pos x="45" y="614"/>
                </a:cxn>
              </a:cxnLst>
              <a:rect l="0" t="0" r="r" b="b"/>
              <a:pathLst>
                <a:path w="1476" h="1199">
                  <a:moveTo>
                    <a:pt x="45" y="614"/>
                  </a:moveTo>
                  <a:lnTo>
                    <a:pt x="73" y="707"/>
                  </a:lnTo>
                  <a:lnTo>
                    <a:pt x="102" y="793"/>
                  </a:lnTo>
                  <a:lnTo>
                    <a:pt x="135" y="877"/>
                  </a:lnTo>
                  <a:lnTo>
                    <a:pt x="157" y="919"/>
                  </a:lnTo>
                  <a:lnTo>
                    <a:pt x="183" y="963"/>
                  </a:lnTo>
                  <a:lnTo>
                    <a:pt x="219" y="1012"/>
                  </a:lnTo>
                  <a:lnTo>
                    <a:pt x="262" y="1048"/>
                  </a:lnTo>
                  <a:lnTo>
                    <a:pt x="310" y="1073"/>
                  </a:lnTo>
                  <a:lnTo>
                    <a:pt x="363" y="1088"/>
                  </a:lnTo>
                  <a:lnTo>
                    <a:pt x="472" y="1090"/>
                  </a:lnTo>
                  <a:lnTo>
                    <a:pt x="585" y="1059"/>
                  </a:lnTo>
                  <a:lnTo>
                    <a:pt x="689" y="1000"/>
                  </a:lnTo>
                  <a:lnTo>
                    <a:pt x="735" y="963"/>
                  </a:lnTo>
                  <a:lnTo>
                    <a:pt x="775" y="922"/>
                  </a:lnTo>
                  <a:lnTo>
                    <a:pt x="834" y="826"/>
                  </a:lnTo>
                  <a:lnTo>
                    <a:pt x="855" y="722"/>
                  </a:lnTo>
                  <a:lnTo>
                    <a:pt x="847" y="639"/>
                  </a:lnTo>
                  <a:lnTo>
                    <a:pt x="830" y="550"/>
                  </a:lnTo>
                  <a:lnTo>
                    <a:pt x="794" y="364"/>
                  </a:lnTo>
                  <a:lnTo>
                    <a:pt x="803" y="191"/>
                  </a:lnTo>
                  <a:lnTo>
                    <a:pt x="820" y="154"/>
                  </a:lnTo>
                  <a:lnTo>
                    <a:pt x="843" y="119"/>
                  </a:lnTo>
                  <a:lnTo>
                    <a:pt x="875" y="86"/>
                  </a:lnTo>
                  <a:lnTo>
                    <a:pt x="917" y="59"/>
                  </a:lnTo>
                  <a:lnTo>
                    <a:pt x="970" y="35"/>
                  </a:lnTo>
                  <a:lnTo>
                    <a:pt x="1029" y="17"/>
                  </a:lnTo>
                  <a:lnTo>
                    <a:pt x="1158" y="0"/>
                  </a:lnTo>
                  <a:lnTo>
                    <a:pt x="1289" y="8"/>
                  </a:lnTo>
                  <a:lnTo>
                    <a:pt x="1404" y="41"/>
                  </a:lnTo>
                  <a:lnTo>
                    <a:pt x="1459" y="94"/>
                  </a:lnTo>
                  <a:lnTo>
                    <a:pt x="1476" y="163"/>
                  </a:lnTo>
                  <a:lnTo>
                    <a:pt x="1466" y="210"/>
                  </a:lnTo>
                  <a:lnTo>
                    <a:pt x="1442" y="203"/>
                  </a:lnTo>
                  <a:lnTo>
                    <a:pt x="1424" y="177"/>
                  </a:lnTo>
                  <a:lnTo>
                    <a:pt x="1404" y="155"/>
                  </a:lnTo>
                  <a:lnTo>
                    <a:pt x="1349" y="119"/>
                  </a:lnTo>
                  <a:lnTo>
                    <a:pt x="1286" y="93"/>
                  </a:lnTo>
                  <a:lnTo>
                    <a:pt x="1215" y="77"/>
                  </a:lnTo>
                  <a:lnTo>
                    <a:pt x="1070" y="76"/>
                  </a:lnTo>
                  <a:lnTo>
                    <a:pt x="948" y="114"/>
                  </a:lnTo>
                  <a:lnTo>
                    <a:pt x="895" y="155"/>
                  </a:lnTo>
                  <a:lnTo>
                    <a:pt x="862" y="203"/>
                  </a:lnTo>
                  <a:lnTo>
                    <a:pt x="841" y="323"/>
                  </a:lnTo>
                  <a:lnTo>
                    <a:pt x="860" y="465"/>
                  </a:lnTo>
                  <a:lnTo>
                    <a:pt x="892" y="618"/>
                  </a:lnTo>
                  <a:lnTo>
                    <a:pt x="912" y="775"/>
                  </a:lnTo>
                  <a:lnTo>
                    <a:pt x="895" y="926"/>
                  </a:lnTo>
                  <a:lnTo>
                    <a:pt x="864" y="995"/>
                  </a:lnTo>
                  <a:lnTo>
                    <a:pt x="842" y="1029"/>
                  </a:lnTo>
                  <a:lnTo>
                    <a:pt x="815" y="1060"/>
                  </a:lnTo>
                  <a:lnTo>
                    <a:pt x="781" y="1091"/>
                  </a:lnTo>
                  <a:lnTo>
                    <a:pt x="742" y="1119"/>
                  </a:lnTo>
                  <a:lnTo>
                    <a:pt x="697" y="1146"/>
                  </a:lnTo>
                  <a:lnTo>
                    <a:pt x="646" y="1171"/>
                  </a:lnTo>
                  <a:lnTo>
                    <a:pt x="576" y="1192"/>
                  </a:lnTo>
                  <a:lnTo>
                    <a:pt x="503" y="1199"/>
                  </a:lnTo>
                  <a:lnTo>
                    <a:pt x="356" y="1176"/>
                  </a:lnTo>
                  <a:lnTo>
                    <a:pt x="223" y="1108"/>
                  </a:lnTo>
                  <a:lnTo>
                    <a:pt x="168" y="1057"/>
                  </a:lnTo>
                  <a:lnTo>
                    <a:pt x="124" y="999"/>
                  </a:lnTo>
                  <a:lnTo>
                    <a:pt x="94" y="951"/>
                  </a:lnTo>
                  <a:lnTo>
                    <a:pt x="66" y="901"/>
                  </a:lnTo>
                  <a:lnTo>
                    <a:pt x="18" y="799"/>
                  </a:lnTo>
                  <a:lnTo>
                    <a:pt x="0" y="620"/>
                  </a:lnTo>
                  <a:lnTo>
                    <a:pt x="8" y="602"/>
                  </a:lnTo>
                  <a:lnTo>
                    <a:pt x="20" y="594"/>
                  </a:lnTo>
                  <a:lnTo>
                    <a:pt x="45" y="614"/>
                  </a:lnTo>
                  <a:lnTo>
                    <a:pt x="45" y="6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9" name="Freeform 59"/>
            <p:cNvSpPr>
              <a:spLocks/>
            </p:cNvSpPr>
            <p:nvPr/>
          </p:nvSpPr>
          <p:spPr bwMode="auto">
            <a:xfrm>
              <a:off x="5343" y="719"/>
              <a:ext cx="61" cy="1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" y="178"/>
                </a:cxn>
                <a:cxn ang="0">
                  <a:pos x="158" y="290"/>
                </a:cxn>
                <a:cxn ang="0">
                  <a:pos x="242" y="538"/>
                </a:cxn>
                <a:cxn ang="0">
                  <a:pos x="247" y="457"/>
                </a:cxn>
                <a:cxn ang="0">
                  <a:pos x="207" y="263"/>
                </a:cxn>
                <a:cxn ang="0">
                  <a:pos x="119" y="13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7" h="538">
                  <a:moveTo>
                    <a:pt x="0" y="0"/>
                  </a:moveTo>
                  <a:lnTo>
                    <a:pt x="75" y="178"/>
                  </a:lnTo>
                  <a:lnTo>
                    <a:pt x="158" y="290"/>
                  </a:lnTo>
                  <a:lnTo>
                    <a:pt x="242" y="538"/>
                  </a:lnTo>
                  <a:lnTo>
                    <a:pt x="247" y="457"/>
                  </a:lnTo>
                  <a:lnTo>
                    <a:pt x="207" y="263"/>
                  </a:lnTo>
                  <a:lnTo>
                    <a:pt x="119" y="1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0" name="Freeform 60"/>
            <p:cNvSpPr>
              <a:spLocks/>
            </p:cNvSpPr>
            <p:nvPr/>
          </p:nvSpPr>
          <p:spPr bwMode="auto">
            <a:xfrm>
              <a:off x="4992" y="697"/>
              <a:ext cx="410" cy="279"/>
            </a:xfrm>
            <a:custGeom>
              <a:avLst/>
              <a:gdLst/>
              <a:ahLst/>
              <a:cxnLst>
                <a:cxn ang="0">
                  <a:pos x="23" y="570"/>
                </a:cxn>
                <a:cxn ang="0">
                  <a:pos x="65" y="722"/>
                </a:cxn>
                <a:cxn ang="0">
                  <a:pos x="111" y="813"/>
                </a:cxn>
                <a:cxn ang="0">
                  <a:pos x="172" y="896"/>
                </a:cxn>
                <a:cxn ang="0">
                  <a:pos x="245" y="963"/>
                </a:cxn>
                <a:cxn ang="0">
                  <a:pos x="333" y="1012"/>
                </a:cxn>
                <a:cxn ang="0">
                  <a:pos x="488" y="1042"/>
                </a:cxn>
                <a:cxn ang="0">
                  <a:pos x="718" y="945"/>
                </a:cxn>
                <a:cxn ang="0">
                  <a:pos x="788" y="736"/>
                </a:cxn>
                <a:cxn ang="0">
                  <a:pos x="728" y="361"/>
                </a:cxn>
                <a:cxn ang="0">
                  <a:pos x="766" y="186"/>
                </a:cxn>
                <a:cxn ang="0">
                  <a:pos x="860" y="81"/>
                </a:cxn>
                <a:cxn ang="0">
                  <a:pos x="983" y="17"/>
                </a:cxn>
                <a:cxn ang="0">
                  <a:pos x="1184" y="0"/>
                </a:cxn>
                <a:cxn ang="0">
                  <a:pos x="1437" y="104"/>
                </a:cxn>
                <a:cxn ang="0">
                  <a:pos x="1537" y="201"/>
                </a:cxn>
                <a:cxn ang="0">
                  <a:pos x="1641" y="462"/>
                </a:cxn>
                <a:cxn ang="0">
                  <a:pos x="1616" y="404"/>
                </a:cxn>
                <a:cxn ang="0">
                  <a:pos x="1567" y="295"/>
                </a:cxn>
                <a:cxn ang="0">
                  <a:pos x="1485" y="204"/>
                </a:cxn>
                <a:cxn ang="0">
                  <a:pos x="1382" y="132"/>
                </a:cxn>
                <a:cxn ang="0">
                  <a:pos x="1264" y="85"/>
                </a:cxn>
                <a:cxn ang="0">
                  <a:pos x="1082" y="68"/>
                </a:cxn>
                <a:cxn ang="0">
                  <a:pos x="877" y="166"/>
                </a:cxn>
                <a:cxn ang="0">
                  <a:pos x="790" y="328"/>
                </a:cxn>
                <a:cxn ang="0">
                  <a:pos x="801" y="481"/>
                </a:cxn>
                <a:cxn ang="0">
                  <a:pos x="828" y="888"/>
                </a:cxn>
                <a:cxn ang="0">
                  <a:pos x="790" y="962"/>
                </a:cxn>
                <a:cxn ang="0">
                  <a:pos x="741" y="1022"/>
                </a:cxn>
                <a:cxn ang="0">
                  <a:pos x="650" y="1086"/>
                </a:cxn>
                <a:cxn ang="0">
                  <a:pos x="545" y="1118"/>
                </a:cxn>
                <a:cxn ang="0">
                  <a:pos x="319" y="1082"/>
                </a:cxn>
                <a:cxn ang="0">
                  <a:pos x="181" y="982"/>
                </a:cxn>
                <a:cxn ang="0">
                  <a:pos x="71" y="824"/>
                </a:cxn>
                <a:cxn ang="0">
                  <a:pos x="0" y="468"/>
                </a:cxn>
                <a:cxn ang="0">
                  <a:pos x="16" y="468"/>
                </a:cxn>
              </a:cxnLst>
              <a:rect l="0" t="0" r="r" b="b"/>
              <a:pathLst>
                <a:path w="1641" h="1118">
                  <a:moveTo>
                    <a:pt x="16" y="468"/>
                  </a:moveTo>
                  <a:lnTo>
                    <a:pt x="23" y="570"/>
                  </a:lnTo>
                  <a:lnTo>
                    <a:pt x="48" y="671"/>
                  </a:lnTo>
                  <a:lnTo>
                    <a:pt x="65" y="722"/>
                  </a:lnTo>
                  <a:lnTo>
                    <a:pt x="87" y="768"/>
                  </a:lnTo>
                  <a:lnTo>
                    <a:pt x="111" y="813"/>
                  </a:lnTo>
                  <a:lnTo>
                    <a:pt x="140" y="856"/>
                  </a:lnTo>
                  <a:lnTo>
                    <a:pt x="172" y="896"/>
                  </a:lnTo>
                  <a:lnTo>
                    <a:pt x="207" y="931"/>
                  </a:lnTo>
                  <a:lnTo>
                    <a:pt x="245" y="963"/>
                  </a:lnTo>
                  <a:lnTo>
                    <a:pt x="288" y="990"/>
                  </a:lnTo>
                  <a:lnTo>
                    <a:pt x="333" y="1012"/>
                  </a:lnTo>
                  <a:lnTo>
                    <a:pt x="382" y="1027"/>
                  </a:lnTo>
                  <a:lnTo>
                    <a:pt x="488" y="1042"/>
                  </a:lnTo>
                  <a:lnTo>
                    <a:pt x="590" y="1022"/>
                  </a:lnTo>
                  <a:lnTo>
                    <a:pt x="718" y="945"/>
                  </a:lnTo>
                  <a:lnTo>
                    <a:pt x="776" y="848"/>
                  </a:lnTo>
                  <a:lnTo>
                    <a:pt x="788" y="736"/>
                  </a:lnTo>
                  <a:lnTo>
                    <a:pt x="771" y="613"/>
                  </a:lnTo>
                  <a:lnTo>
                    <a:pt x="728" y="361"/>
                  </a:lnTo>
                  <a:lnTo>
                    <a:pt x="743" y="241"/>
                  </a:lnTo>
                  <a:lnTo>
                    <a:pt x="766" y="186"/>
                  </a:lnTo>
                  <a:lnTo>
                    <a:pt x="805" y="133"/>
                  </a:lnTo>
                  <a:lnTo>
                    <a:pt x="860" y="81"/>
                  </a:lnTo>
                  <a:lnTo>
                    <a:pt x="920" y="44"/>
                  </a:lnTo>
                  <a:lnTo>
                    <a:pt x="983" y="17"/>
                  </a:lnTo>
                  <a:lnTo>
                    <a:pt x="1049" y="1"/>
                  </a:lnTo>
                  <a:lnTo>
                    <a:pt x="1184" y="0"/>
                  </a:lnTo>
                  <a:lnTo>
                    <a:pt x="1316" y="36"/>
                  </a:lnTo>
                  <a:lnTo>
                    <a:pt x="1437" y="104"/>
                  </a:lnTo>
                  <a:lnTo>
                    <a:pt x="1490" y="151"/>
                  </a:lnTo>
                  <a:lnTo>
                    <a:pt x="1537" y="201"/>
                  </a:lnTo>
                  <a:lnTo>
                    <a:pt x="1608" y="323"/>
                  </a:lnTo>
                  <a:lnTo>
                    <a:pt x="1641" y="462"/>
                  </a:lnTo>
                  <a:lnTo>
                    <a:pt x="1626" y="462"/>
                  </a:lnTo>
                  <a:lnTo>
                    <a:pt x="1616" y="404"/>
                  </a:lnTo>
                  <a:lnTo>
                    <a:pt x="1595" y="347"/>
                  </a:lnTo>
                  <a:lnTo>
                    <a:pt x="1567" y="295"/>
                  </a:lnTo>
                  <a:lnTo>
                    <a:pt x="1529" y="246"/>
                  </a:lnTo>
                  <a:lnTo>
                    <a:pt x="1485" y="204"/>
                  </a:lnTo>
                  <a:lnTo>
                    <a:pt x="1436" y="165"/>
                  </a:lnTo>
                  <a:lnTo>
                    <a:pt x="1382" y="132"/>
                  </a:lnTo>
                  <a:lnTo>
                    <a:pt x="1324" y="106"/>
                  </a:lnTo>
                  <a:lnTo>
                    <a:pt x="1264" y="85"/>
                  </a:lnTo>
                  <a:lnTo>
                    <a:pt x="1204" y="72"/>
                  </a:lnTo>
                  <a:lnTo>
                    <a:pt x="1082" y="68"/>
                  </a:lnTo>
                  <a:lnTo>
                    <a:pt x="971" y="98"/>
                  </a:lnTo>
                  <a:lnTo>
                    <a:pt x="877" y="166"/>
                  </a:lnTo>
                  <a:lnTo>
                    <a:pt x="818" y="249"/>
                  </a:lnTo>
                  <a:lnTo>
                    <a:pt x="790" y="328"/>
                  </a:lnTo>
                  <a:lnTo>
                    <a:pt x="788" y="405"/>
                  </a:lnTo>
                  <a:lnTo>
                    <a:pt x="801" y="481"/>
                  </a:lnTo>
                  <a:lnTo>
                    <a:pt x="852" y="800"/>
                  </a:lnTo>
                  <a:lnTo>
                    <a:pt x="828" y="888"/>
                  </a:lnTo>
                  <a:lnTo>
                    <a:pt x="811" y="927"/>
                  </a:lnTo>
                  <a:lnTo>
                    <a:pt x="790" y="962"/>
                  </a:lnTo>
                  <a:lnTo>
                    <a:pt x="767" y="994"/>
                  </a:lnTo>
                  <a:lnTo>
                    <a:pt x="741" y="1022"/>
                  </a:lnTo>
                  <a:lnTo>
                    <a:pt x="682" y="1069"/>
                  </a:lnTo>
                  <a:lnTo>
                    <a:pt x="650" y="1086"/>
                  </a:lnTo>
                  <a:lnTo>
                    <a:pt x="616" y="1100"/>
                  </a:lnTo>
                  <a:lnTo>
                    <a:pt x="545" y="1118"/>
                  </a:lnTo>
                  <a:lnTo>
                    <a:pt x="394" y="1108"/>
                  </a:lnTo>
                  <a:lnTo>
                    <a:pt x="319" y="1082"/>
                  </a:lnTo>
                  <a:lnTo>
                    <a:pt x="247" y="1039"/>
                  </a:lnTo>
                  <a:lnTo>
                    <a:pt x="181" y="982"/>
                  </a:lnTo>
                  <a:lnTo>
                    <a:pt x="121" y="911"/>
                  </a:lnTo>
                  <a:lnTo>
                    <a:pt x="71" y="824"/>
                  </a:lnTo>
                  <a:lnTo>
                    <a:pt x="32" y="720"/>
                  </a:lnTo>
                  <a:lnTo>
                    <a:pt x="0" y="468"/>
                  </a:lnTo>
                  <a:lnTo>
                    <a:pt x="16" y="468"/>
                  </a:lnTo>
                  <a:lnTo>
                    <a:pt x="16" y="4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1" name="Freeform 61"/>
            <p:cNvSpPr>
              <a:spLocks/>
            </p:cNvSpPr>
            <p:nvPr/>
          </p:nvSpPr>
          <p:spPr bwMode="auto">
            <a:xfrm>
              <a:off x="5186" y="734"/>
              <a:ext cx="197" cy="123"/>
            </a:xfrm>
            <a:custGeom>
              <a:avLst/>
              <a:gdLst/>
              <a:ahLst/>
              <a:cxnLst>
                <a:cxn ang="0">
                  <a:pos x="36" y="493"/>
                </a:cxn>
                <a:cxn ang="0">
                  <a:pos x="0" y="342"/>
                </a:cxn>
                <a:cxn ang="0">
                  <a:pos x="5" y="275"/>
                </a:cxn>
                <a:cxn ang="0">
                  <a:pos x="24" y="213"/>
                </a:cxn>
                <a:cxn ang="0">
                  <a:pos x="55" y="157"/>
                </a:cxn>
                <a:cxn ang="0">
                  <a:pos x="97" y="109"/>
                </a:cxn>
                <a:cxn ang="0">
                  <a:pos x="148" y="68"/>
                </a:cxn>
                <a:cxn ang="0">
                  <a:pos x="206" y="36"/>
                </a:cxn>
                <a:cxn ang="0">
                  <a:pos x="270" y="13"/>
                </a:cxn>
                <a:cxn ang="0">
                  <a:pos x="338" y="0"/>
                </a:cxn>
                <a:cxn ang="0">
                  <a:pos x="480" y="3"/>
                </a:cxn>
                <a:cxn ang="0">
                  <a:pos x="622" y="53"/>
                </a:cxn>
                <a:cxn ang="0">
                  <a:pos x="689" y="96"/>
                </a:cxn>
                <a:cxn ang="0">
                  <a:pos x="750" y="153"/>
                </a:cxn>
                <a:cxn ang="0">
                  <a:pos x="767" y="180"/>
                </a:cxn>
                <a:cxn ang="0">
                  <a:pos x="786" y="222"/>
                </a:cxn>
                <a:cxn ang="0">
                  <a:pos x="789" y="253"/>
                </a:cxn>
                <a:cxn ang="0">
                  <a:pos x="784" y="259"/>
                </a:cxn>
                <a:cxn ang="0">
                  <a:pos x="771" y="227"/>
                </a:cxn>
                <a:cxn ang="0">
                  <a:pos x="742" y="189"/>
                </a:cxn>
                <a:cxn ang="0">
                  <a:pos x="709" y="160"/>
                </a:cxn>
                <a:cxn ang="0">
                  <a:pos x="633" y="117"/>
                </a:cxn>
                <a:cxn ang="0">
                  <a:pos x="545" y="91"/>
                </a:cxn>
                <a:cxn ang="0">
                  <a:pos x="454" y="74"/>
                </a:cxn>
                <a:cxn ang="0">
                  <a:pos x="374" y="73"/>
                </a:cxn>
                <a:cxn ang="0">
                  <a:pos x="299" y="94"/>
                </a:cxn>
                <a:cxn ang="0">
                  <a:pos x="162" y="174"/>
                </a:cxn>
                <a:cxn ang="0">
                  <a:pos x="104" y="237"/>
                </a:cxn>
                <a:cxn ang="0">
                  <a:pos x="66" y="320"/>
                </a:cxn>
                <a:cxn ang="0">
                  <a:pos x="36" y="493"/>
                </a:cxn>
                <a:cxn ang="0">
                  <a:pos x="36" y="493"/>
                </a:cxn>
              </a:cxnLst>
              <a:rect l="0" t="0" r="r" b="b"/>
              <a:pathLst>
                <a:path w="789" h="493">
                  <a:moveTo>
                    <a:pt x="36" y="493"/>
                  </a:moveTo>
                  <a:lnTo>
                    <a:pt x="0" y="342"/>
                  </a:lnTo>
                  <a:lnTo>
                    <a:pt x="5" y="275"/>
                  </a:lnTo>
                  <a:lnTo>
                    <a:pt x="24" y="213"/>
                  </a:lnTo>
                  <a:lnTo>
                    <a:pt x="55" y="157"/>
                  </a:lnTo>
                  <a:lnTo>
                    <a:pt x="97" y="109"/>
                  </a:lnTo>
                  <a:lnTo>
                    <a:pt x="148" y="68"/>
                  </a:lnTo>
                  <a:lnTo>
                    <a:pt x="206" y="36"/>
                  </a:lnTo>
                  <a:lnTo>
                    <a:pt x="270" y="13"/>
                  </a:lnTo>
                  <a:lnTo>
                    <a:pt x="338" y="0"/>
                  </a:lnTo>
                  <a:lnTo>
                    <a:pt x="480" y="3"/>
                  </a:lnTo>
                  <a:lnTo>
                    <a:pt x="622" y="53"/>
                  </a:lnTo>
                  <a:lnTo>
                    <a:pt x="689" y="96"/>
                  </a:lnTo>
                  <a:lnTo>
                    <a:pt x="750" y="153"/>
                  </a:lnTo>
                  <a:lnTo>
                    <a:pt x="767" y="180"/>
                  </a:lnTo>
                  <a:lnTo>
                    <a:pt x="786" y="222"/>
                  </a:lnTo>
                  <a:lnTo>
                    <a:pt x="789" y="253"/>
                  </a:lnTo>
                  <a:lnTo>
                    <a:pt x="784" y="259"/>
                  </a:lnTo>
                  <a:lnTo>
                    <a:pt x="771" y="227"/>
                  </a:lnTo>
                  <a:lnTo>
                    <a:pt x="742" y="189"/>
                  </a:lnTo>
                  <a:lnTo>
                    <a:pt x="709" y="160"/>
                  </a:lnTo>
                  <a:lnTo>
                    <a:pt x="633" y="117"/>
                  </a:lnTo>
                  <a:lnTo>
                    <a:pt x="545" y="91"/>
                  </a:lnTo>
                  <a:lnTo>
                    <a:pt x="454" y="74"/>
                  </a:lnTo>
                  <a:lnTo>
                    <a:pt x="374" y="73"/>
                  </a:lnTo>
                  <a:lnTo>
                    <a:pt x="299" y="94"/>
                  </a:lnTo>
                  <a:lnTo>
                    <a:pt x="162" y="174"/>
                  </a:lnTo>
                  <a:lnTo>
                    <a:pt x="104" y="237"/>
                  </a:lnTo>
                  <a:lnTo>
                    <a:pt x="66" y="320"/>
                  </a:lnTo>
                  <a:lnTo>
                    <a:pt x="36" y="493"/>
                  </a:lnTo>
                  <a:lnTo>
                    <a:pt x="36" y="4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2" name="Freeform 62"/>
            <p:cNvSpPr>
              <a:spLocks/>
            </p:cNvSpPr>
            <p:nvPr/>
          </p:nvSpPr>
          <p:spPr bwMode="auto">
            <a:xfrm>
              <a:off x="5302" y="842"/>
              <a:ext cx="102" cy="179"/>
            </a:xfrm>
            <a:custGeom>
              <a:avLst/>
              <a:gdLst/>
              <a:ahLst/>
              <a:cxnLst>
                <a:cxn ang="0">
                  <a:pos x="411" y="0"/>
                </a:cxn>
                <a:cxn ang="0">
                  <a:pos x="402" y="237"/>
                </a:cxn>
                <a:cxn ang="0">
                  <a:pos x="360" y="280"/>
                </a:cxn>
                <a:cxn ang="0">
                  <a:pos x="310" y="312"/>
                </a:cxn>
                <a:cxn ang="0">
                  <a:pos x="256" y="339"/>
                </a:cxn>
                <a:cxn ang="0">
                  <a:pos x="202" y="364"/>
                </a:cxn>
                <a:cxn ang="0">
                  <a:pos x="107" y="423"/>
                </a:cxn>
                <a:cxn ang="0">
                  <a:pos x="58" y="521"/>
                </a:cxn>
                <a:cxn ang="0">
                  <a:pos x="61" y="706"/>
                </a:cxn>
                <a:cxn ang="0">
                  <a:pos x="54" y="716"/>
                </a:cxn>
                <a:cxn ang="0">
                  <a:pos x="45" y="710"/>
                </a:cxn>
                <a:cxn ang="0">
                  <a:pos x="18" y="661"/>
                </a:cxn>
                <a:cxn ang="0">
                  <a:pos x="0" y="610"/>
                </a:cxn>
                <a:cxn ang="0">
                  <a:pos x="4" y="497"/>
                </a:cxn>
                <a:cxn ang="0">
                  <a:pos x="21" y="453"/>
                </a:cxn>
                <a:cxn ang="0">
                  <a:pos x="44" y="417"/>
                </a:cxn>
                <a:cxn ang="0">
                  <a:pos x="72" y="385"/>
                </a:cxn>
                <a:cxn ang="0">
                  <a:pos x="106" y="357"/>
                </a:cxn>
                <a:cxn ang="0">
                  <a:pos x="182" y="310"/>
                </a:cxn>
                <a:cxn ang="0">
                  <a:pos x="260" y="261"/>
                </a:cxn>
                <a:cxn ang="0">
                  <a:pos x="328" y="199"/>
                </a:cxn>
                <a:cxn ang="0">
                  <a:pos x="376" y="116"/>
                </a:cxn>
                <a:cxn ang="0">
                  <a:pos x="395" y="0"/>
                </a:cxn>
                <a:cxn ang="0">
                  <a:pos x="411" y="0"/>
                </a:cxn>
                <a:cxn ang="0">
                  <a:pos x="411" y="0"/>
                </a:cxn>
              </a:cxnLst>
              <a:rect l="0" t="0" r="r" b="b"/>
              <a:pathLst>
                <a:path w="411" h="716">
                  <a:moveTo>
                    <a:pt x="411" y="0"/>
                  </a:moveTo>
                  <a:lnTo>
                    <a:pt x="402" y="237"/>
                  </a:lnTo>
                  <a:lnTo>
                    <a:pt x="360" y="280"/>
                  </a:lnTo>
                  <a:lnTo>
                    <a:pt x="310" y="312"/>
                  </a:lnTo>
                  <a:lnTo>
                    <a:pt x="256" y="339"/>
                  </a:lnTo>
                  <a:lnTo>
                    <a:pt x="202" y="364"/>
                  </a:lnTo>
                  <a:lnTo>
                    <a:pt x="107" y="423"/>
                  </a:lnTo>
                  <a:lnTo>
                    <a:pt x="58" y="521"/>
                  </a:lnTo>
                  <a:lnTo>
                    <a:pt x="61" y="706"/>
                  </a:lnTo>
                  <a:lnTo>
                    <a:pt x="54" y="716"/>
                  </a:lnTo>
                  <a:lnTo>
                    <a:pt x="45" y="710"/>
                  </a:lnTo>
                  <a:lnTo>
                    <a:pt x="18" y="661"/>
                  </a:lnTo>
                  <a:lnTo>
                    <a:pt x="0" y="610"/>
                  </a:lnTo>
                  <a:lnTo>
                    <a:pt x="4" y="497"/>
                  </a:lnTo>
                  <a:lnTo>
                    <a:pt x="21" y="453"/>
                  </a:lnTo>
                  <a:lnTo>
                    <a:pt x="44" y="417"/>
                  </a:lnTo>
                  <a:lnTo>
                    <a:pt x="72" y="385"/>
                  </a:lnTo>
                  <a:lnTo>
                    <a:pt x="106" y="357"/>
                  </a:lnTo>
                  <a:lnTo>
                    <a:pt x="182" y="310"/>
                  </a:lnTo>
                  <a:lnTo>
                    <a:pt x="260" y="261"/>
                  </a:lnTo>
                  <a:lnTo>
                    <a:pt x="328" y="199"/>
                  </a:lnTo>
                  <a:lnTo>
                    <a:pt x="376" y="116"/>
                  </a:lnTo>
                  <a:lnTo>
                    <a:pt x="395" y="0"/>
                  </a:lnTo>
                  <a:lnTo>
                    <a:pt x="411" y="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4" name="Rectangle 64"/>
            <p:cNvSpPr>
              <a:spLocks noChangeArrowheads="1"/>
            </p:cNvSpPr>
            <p:nvPr/>
          </p:nvSpPr>
          <p:spPr bwMode="auto">
            <a:xfrm>
              <a:off x="4940" y="643"/>
              <a:ext cx="725" cy="692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186" name="Picture 66" descr="NoeJ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" y="4581525"/>
            <a:ext cx="1711325" cy="2117725"/>
          </a:xfrm>
          <a:prstGeom prst="rect">
            <a:avLst/>
          </a:prstGeom>
          <a:noFill/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>
              <a:lnSpc>
                <a:spcPct val="110000"/>
              </a:lnSpc>
            </a:pPr>
            <a:r>
              <a:rPr lang="en-US" altLang="zh-TW" sz="3400">
                <a:ea typeface="新細明體" pitchFamily="18" charset="-120"/>
              </a:rPr>
              <a:t>Hands-on Methods: </a:t>
            </a:r>
            <a:r>
              <a:rPr lang="en-US" altLang="zh-TW" sz="3400" i="1">
                <a:ea typeface="新細明體" pitchFamily="18" charset="-120"/>
              </a:rPr>
              <a:t>On-the-Job Training</a:t>
            </a:r>
            <a:r>
              <a:rPr lang="en-US" altLang="zh-TW" sz="3200">
                <a:ea typeface="新細明體" pitchFamily="18" charset="-120"/>
              </a:rPr>
              <a:t/>
            </a:r>
            <a:br>
              <a:rPr lang="en-US" altLang="zh-TW" sz="3200">
                <a:ea typeface="新細明體" pitchFamily="18" charset="-120"/>
              </a:rPr>
            </a:br>
            <a:r>
              <a:rPr lang="en-US" altLang="zh-TW" sz="2400">
                <a:ea typeface="新細明體" pitchFamily="18" charset="-120"/>
              </a:rPr>
              <a:t>(2 of 2)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/>
            <a:r>
              <a:rPr lang="en-US" altLang="zh-TW">
                <a:ea typeface="新細明體" pitchFamily="18" charset="-120"/>
              </a:rPr>
              <a:t>OJT can be useful for:</a:t>
            </a:r>
          </a:p>
          <a:p>
            <a:pPr marL="635000" lvl="1" indent="-228600" defTabSz="809625"/>
            <a:r>
              <a:rPr lang="en-US" altLang="zh-TW">
                <a:ea typeface="新細明體" pitchFamily="18" charset="-120"/>
              </a:rPr>
              <a:t>Training newly hired employees</a:t>
            </a:r>
          </a:p>
          <a:p>
            <a:pPr marL="635000" lvl="1" indent="-228600" defTabSz="809625"/>
            <a:r>
              <a:rPr lang="en-US" altLang="zh-TW">
                <a:ea typeface="新細明體" pitchFamily="18" charset="-120"/>
              </a:rPr>
              <a:t>Upgrading experienced employees’ skills when new technology is introduced</a:t>
            </a:r>
          </a:p>
          <a:p>
            <a:pPr marL="635000" lvl="1" indent="-228600" defTabSz="809625"/>
            <a:r>
              <a:rPr lang="en-US" altLang="zh-TW">
                <a:ea typeface="新細明體" pitchFamily="18" charset="-120"/>
              </a:rPr>
              <a:t>Cross-training employees within a department or work unit</a:t>
            </a:r>
          </a:p>
          <a:p>
            <a:pPr marL="635000" lvl="1" indent="-228600" defTabSz="809625"/>
            <a:r>
              <a:rPr lang="en-US" altLang="zh-TW">
                <a:ea typeface="新細明體" pitchFamily="18" charset="-120"/>
              </a:rPr>
              <a:t>Orienting transferred or promoted employees to their new jobs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/>
            <a:r>
              <a:rPr lang="en-US" altLang="zh-TW" sz="3800">
                <a:ea typeface="新細明體" pitchFamily="18" charset="-120"/>
              </a:rPr>
              <a:t>Effective OJT Programs Include:</a:t>
            </a:r>
            <a:r>
              <a:rPr lang="en-US" altLang="zh-TW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(1 of 2)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policy statement that describes the purpose of OJT and emphasizes the company’s support for it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A clear specification of who is accountable for conducting OJT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A thorough review of OJT practices at other companies in similar industries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/>
            <a:r>
              <a:rPr lang="en-US" altLang="zh-TW" sz="3800">
                <a:ea typeface="新細明體" pitchFamily="18" charset="-120"/>
              </a:rPr>
              <a:t>Effective OJT Programs Include:</a:t>
            </a:r>
            <a:r>
              <a:rPr lang="en-US" altLang="zh-TW" sz="3600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(2 of 2)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Training of managers and peers in the principles of structured OJT</a:t>
            </a:r>
          </a:p>
          <a:p>
            <a:pPr marL="292100" indent="-292100" defTabSz="809625">
              <a:lnSpc>
                <a:spcPct val="90000"/>
              </a:lnSpc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Availability of lesson plans, checklists, procedure manuals, training manuals, learning contracts, and progress report forms for use by employees who conduct OJT</a:t>
            </a:r>
          </a:p>
          <a:p>
            <a:pPr marL="292100" indent="-292100" defTabSz="809625">
              <a:lnSpc>
                <a:spcPct val="90000"/>
              </a:lnSpc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Evaluation of employees’ levels of basic skills before OJT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 sz="3600">
                <a:ea typeface="新細明體" pitchFamily="18" charset="-120"/>
              </a:rPr>
              <a:t>OJT Programs: </a:t>
            </a:r>
            <a:r>
              <a:rPr lang="en-US" altLang="zh-TW" sz="3600" i="1">
                <a:ea typeface="新細明體" pitchFamily="18" charset="-120"/>
              </a:rPr>
              <a:t>Self-Directed Learning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Employees take responsibility for all aspects of learning: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when it is conducted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who will be involved</a:t>
            </a:r>
          </a:p>
          <a:p>
            <a:pPr marL="292100" indent="-292100" defTabSz="809625">
              <a:lnSpc>
                <a:spcPct val="90000"/>
              </a:lnSpc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Trainees master predetermined training content at their own pace without an instructor</a:t>
            </a:r>
          </a:p>
          <a:p>
            <a:pPr marL="292100" indent="-292100" defTabSz="809625">
              <a:lnSpc>
                <a:spcPct val="90000"/>
              </a:lnSpc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Trainers are available to evaluate learning or answer questions for the trainee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 sz="3600">
                <a:ea typeface="新細明體" pitchFamily="18" charset="-120"/>
              </a:rPr>
              <a:t>Self-Directed Learning </a:t>
            </a:r>
            <a:r>
              <a:rPr lang="en-US" altLang="zh-TW" sz="2400">
                <a:ea typeface="新細明體" pitchFamily="18" charset="-120"/>
              </a:rPr>
              <a:t>(continued)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474788"/>
            <a:ext cx="4216400" cy="5113337"/>
          </a:xfrm>
          <a:solidFill>
            <a:srgbClr val="E8C100"/>
          </a:solidFill>
          <a:ln>
            <a:solidFill>
              <a:srgbClr val="009A0B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>
                <a:ea typeface="新細明體" pitchFamily="18" charset="-120"/>
              </a:rPr>
              <a:t>Advantages</a:t>
            </a:r>
          </a:p>
          <a:p>
            <a:r>
              <a:rPr lang="en-US" altLang="zh-TW">
                <a:ea typeface="新細明體" pitchFamily="18" charset="-120"/>
              </a:rPr>
              <a:t>Learn at own pace</a:t>
            </a:r>
          </a:p>
          <a:p>
            <a:r>
              <a:rPr lang="en-US" altLang="zh-TW">
                <a:ea typeface="新細明體" pitchFamily="18" charset="-120"/>
              </a:rPr>
              <a:t>Feedback about learning performance</a:t>
            </a:r>
          </a:p>
          <a:p>
            <a:r>
              <a:rPr lang="en-US" altLang="zh-TW">
                <a:ea typeface="新細明體" pitchFamily="18" charset="-120"/>
              </a:rPr>
              <a:t>Fewer trainers needed</a:t>
            </a:r>
          </a:p>
          <a:p>
            <a:r>
              <a:rPr lang="en-US" altLang="zh-TW">
                <a:ea typeface="新細明體" pitchFamily="18" charset="-120"/>
              </a:rPr>
              <a:t>Consistent materials</a:t>
            </a:r>
          </a:p>
          <a:p>
            <a:r>
              <a:rPr lang="en-US" altLang="zh-TW">
                <a:ea typeface="新細明體" pitchFamily="18" charset="-120"/>
              </a:rPr>
              <a:t>Multiple sites easier</a:t>
            </a:r>
          </a:p>
          <a:p>
            <a:r>
              <a:rPr lang="en-US" altLang="zh-TW">
                <a:ea typeface="新細明體" pitchFamily="18" charset="-120"/>
              </a:rPr>
              <a:t>Fits employee shifts and schedules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97425" y="1473200"/>
            <a:ext cx="4216400" cy="5113338"/>
          </a:xfrm>
          <a:solidFill>
            <a:srgbClr val="E8C100"/>
          </a:solidFill>
          <a:ln>
            <a:solidFill>
              <a:srgbClr val="009A0B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>
                <a:ea typeface="新細明體" pitchFamily="18" charset="-120"/>
              </a:rPr>
              <a:t>Disadvantages</a:t>
            </a:r>
          </a:p>
          <a:p>
            <a:r>
              <a:rPr lang="en-US" altLang="zh-TW">
                <a:ea typeface="新細明體" pitchFamily="18" charset="-120"/>
              </a:rPr>
              <a:t>Trainees must be motivated to learn on their own</a:t>
            </a:r>
          </a:p>
          <a:p>
            <a:r>
              <a:rPr lang="en-US" altLang="zh-TW">
                <a:ea typeface="新細明體" pitchFamily="18" charset="-120"/>
              </a:rPr>
              <a:t>Higher development costs</a:t>
            </a:r>
          </a:p>
          <a:p>
            <a:r>
              <a:rPr lang="en-US" altLang="zh-TW">
                <a:ea typeface="新細明體" pitchFamily="18" charset="-120"/>
              </a:rPr>
              <a:t>Higher development time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Apprenticeship </a:t>
            </a:r>
            <a:r>
              <a:rPr lang="en-US" altLang="zh-TW" sz="2400">
                <a:ea typeface="新細明體" pitchFamily="18" charset="-120"/>
              </a:rPr>
              <a:t>(continued)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473200"/>
            <a:ext cx="4216400" cy="3589338"/>
          </a:xfrm>
          <a:solidFill>
            <a:srgbClr val="E8C100"/>
          </a:solidFill>
          <a:ln>
            <a:solidFill>
              <a:srgbClr val="009A0B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>
                <a:ea typeface="新細明體" pitchFamily="18" charset="-120"/>
              </a:rPr>
              <a:t>Advantages</a:t>
            </a:r>
          </a:p>
          <a:p>
            <a:r>
              <a:rPr lang="en-US" altLang="zh-TW">
                <a:ea typeface="新細明體" pitchFamily="18" charset="-120"/>
              </a:rPr>
              <a:t>Earn pay while learning</a:t>
            </a:r>
          </a:p>
          <a:p>
            <a:r>
              <a:rPr lang="en-US" altLang="zh-TW">
                <a:ea typeface="新細明體" pitchFamily="18" charset="-120"/>
              </a:rPr>
              <a:t>Effective learning about “why and how”</a:t>
            </a:r>
          </a:p>
          <a:p>
            <a:r>
              <a:rPr lang="en-US" altLang="zh-TW">
                <a:ea typeface="新細明體" pitchFamily="18" charset="-120"/>
              </a:rPr>
              <a:t>Full-time employment at completion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97425" y="1473200"/>
            <a:ext cx="4216400" cy="3589338"/>
          </a:xfrm>
          <a:solidFill>
            <a:srgbClr val="E8C100"/>
          </a:solidFill>
          <a:ln>
            <a:solidFill>
              <a:srgbClr val="009A0B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>
                <a:ea typeface="新細明體" pitchFamily="18" charset="-120"/>
              </a:rPr>
              <a:t>Disadvantages</a:t>
            </a:r>
          </a:p>
          <a:p>
            <a:r>
              <a:rPr lang="en-US" altLang="zh-TW">
                <a:ea typeface="新細明體" pitchFamily="18" charset="-120"/>
              </a:rPr>
              <a:t>Limited access for minorities and women</a:t>
            </a:r>
          </a:p>
          <a:p>
            <a:r>
              <a:rPr lang="en-US" altLang="zh-TW">
                <a:ea typeface="新細明體" pitchFamily="18" charset="-120"/>
              </a:rPr>
              <a:t>No guarantee of full-time employment</a:t>
            </a:r>
          </a:p>
          <a:p>
            <a:r>
              <a:rPr lang="en-US" altLang="zh-TW">
                <a:ea typeface="新細明體" pitchFamily="18" charset="-120"/>
              </a:rPr>
              <a:t>Training results in narrow focus expertise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>
                <a:ea typeface="新細明體" pitchFamily="18" charset="-120"/>
              </a:rPr>
              <a:t>Hands-on Methods: </a:t>
            </a:r>
            <a:r>
              <a:rPr lang="en-US" altLang="zh-TW" i="1">
                <a:ea typeface="新細明體" pitchFamily="18" charset="-120"/>
              </a:rPr>
              <a:t>Simulations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Represents a real-life situation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Trainees’ decisions result in outcomes that mirror what would happen if on the job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Used to teach:</a:t>
            </a:r>
          </a:p>
          <a:p>
            <a:pPr lvl="1"/>
            <a:r>
              <a:rPr lang="en-US" altLang="zh-TW">
                <a:ea typeface="新細明體" pitchFamily="18" charset="-120"/>
              </a:rPr>
              <a:t>Production and process skills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Management and interpersonal skills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>
                <a:ea typeface="新細明體" pitchFamily="18" charset="-120"/>
              </a:rPr>
              <a:t>Hand-on Methods: </a:t>
            </a:r>
            <a:r>
              <a:rPr lang="en-US" altLang="zh-TW" i="1">
                <a:ea typeface="新細明體" pitchFamily="18" charset="-120"/>
              </a:rPr>
              <a:t>Case Studies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Description about how employees or an organization dealt with a difficult situation</a:t>
            </a:r>
          </a:p>
          <a:p>
            <a:pPr marL="292100" indent="-292100" defTabSz="809625">
              <a:lnSpc>
                <a:spcPct val="90000"/>
              </a:lnSpc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Trainees are required to: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analyze and critique actions taken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indicate the appropriate actions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suggest what might have been done differently</a:t>
            </a:r>
          </a:p>
          <a:p>
            <a:pPr marL="292100" indent="-292100" defTabSz="809625">
              <a:lnSpc>
                <a:spcPct val="90000"/>
              </a:lnSpc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Major assumption is that employees are most likely to recall and use knowledge and skills learned through a process of discovery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Process for Case Development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0313" y="1854200"/>
            <a:ext cx="7340600" cy="3509963"/>
          </a:xfrm>
          <a:solidFill>
            <a:srgbClr val="E8C100"/>
          </a:solidFill>
          <a:ln>
            <a:solidFill>
              <a:srgbClr val="009A0B"/>
            </a:solidFill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marL="609600" indent="-609600" defTabSz="809625">
              <a:lnSpc>
                <a:spcPct val="110000"/>
              </a:lnSpc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Identify a story</a:t>
            </a:r>
          </a:p>
          <a:p>
            <a:pPr marL="609600" indent="-609600" defTabSz="809625">
              <a:lnSpc>
                <a:spcPct val="110000"/>
              </a:lnSpc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Gather information</a:t>
            </a:r>
          </a:p>
          <a:p>
            <a:pPr marL="609600" indent="-609600" defTabSz="809625">
              <a:lnSpc>
                <a:spcPct val="110000"/>
              </a:lnSpc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Prepare a story outline</a:t>
            </a:r>
          </a:p>
          <a:p>
            <a:pPr marL="609600" indent="-609600" defTabSz="809625">
              <a:lnSpc>
                <a:spcPct val="110000"/>
              </a:lnSpc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Decide on administrative issues</a:t>
            </a:r>
          </a:p>
          <a:p>
            <a:pPr marL="609600" indent="-609600" defTabSz="809625">
              <a:lnSpc>
                <a:spcPct val="110000"/>
              </a:lnSpc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Prepare case materials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>
                <a:ea typeface="新細明體" pitchFamily="18" charset="-120"/>
              </a:rPr>
              <a:t>Hand-on Methods: </a:t>
            </a:r>
            <a:r>
              <a:rPr lang="en-US" altLang="zh-TW" i="1">
                <a:ea typeface="新細明體" pitchFamily="18" charset="-120"/>
              </a:rPr>
              <a:t>Business Games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Require trainees to gather information, analyze it, and make decisions</a:t>
            </a:r>
          </a:p>
          <a:p>
            <a:pPr>
              <a:lnSpc>
                <a:spcPct val="120000"/>
              </a:lnSpc>
            </a:pPr>
            <a:endParaRPr lang="en-US" altLang="zh-TW">
              <a:ea typeface="新細明體" pitchFamily="18" charset="-120"/>
            </a:endParaRPr>
          </a:p>
          <a:p>
            <a:pPr>
              <a:lnSpc>
                <a:spcPct val="120000"/>
              </a:lnSpc>
            </a:pPr>
            <a:r>
              <a:rPr lang="en-US" altLang="zh-TW">
                <a:ea typeface="新細明體" pitchFamily="18" charset="-120"/>
              </a:rPr>
              <a:t>Primarily used for management skill development</a:t>
            </a:r>
          </a:p>
          <a:p>
            <a:pPr>
              <a:lnSpc>
                <a:spcPct val="120000"/>
              </a:lnSpc>
            </a:pPr>
            <a:endParaRPr lang="en-US" altLang="zh-TW">
              <a:ea typeface="新細明體" pitchFamily="18" charset="-120"/>
            </a:endParaRPr>
          </a:p>
          <a:p>
            <a:pPr>
              <a:lnSpc>
                <a:spcPct val="120000"/>
              </a:lnSpc>
            </a:pPr>
            <a:r>
              <a:rPr lang="en-US" altLang="zh-TW">
                <a:ea typeface="新細明體" pitchFamily="18" charset="-120"/>
              </a:rPr>
              <a:t>Games mimic the competitive nature of business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 sz="3600">
                <a:ea typeface="新細明體" pitchFamily="18" charset="-120"/>
              </a:rPr>
              <a:t>Traditional Training Methods Categories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ph idx="1"/>
          </p:nvPr>
        </p:nvGraphicFramePr>
        <p:xfrm>
          <a:off x="2613025" y="1743075"/>
          <a:ext cx="4073525" cy="4324350"/>
        </p:xfrm>
        <a:graphic>
          <a:graphicData uri="http://schemas.openxmlformats.org/presentationml/2006/ole">
            <p:oleObj spid="_x0000_s11267" name="Clip" r:id="rId3" imgW="3466800" imgH="3480840" progId="">
              <p:embed/>
            </p:oleObj>
          </a:graphicData>
        </a:graphic>
      </p:graphicFrame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757488" y="2359025"/>
            <a:ext cx="3883025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>
                <a:latin typeface="Arial Rounded MT Bold" pitchFamily="34" charset="0"/>
                <a:ea typeface="新細明體" pitchFamily="18" charset="-120"/>
              </a:rPr>
              <a:t>Presentation Methods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667000" y="3692525"/>
            <a:ext cx="393700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>
                <a:latin typeface="Arial Rounded MT Bold" pitchFamily="34" charset="0"/>
                <a:ea typeface="新細明體" pitchFamily="18" charset="-120"/>
              </a:rPr>
              <a:t>Hands-On Methods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709863" y="4924425"/>
            <a:ext cx="3937000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>
                <a:latin typeface="Arial Rounded MT Bold" pitchFamily="34" charset="0"/>
                <a:ea typeface="新細明體" pitchFamily="18" charset="-120"/>
              </a:rPr>
              <a:t>Group Building Methods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Hands-on Methods: </a:t>
            </a:r>
            <a:r>
              <a:rPr lang="en-US" altLang="zh-TW" i="1">
                <a:ea typeface="新細明體" pitchFamily="18" charset="-120"/>
              </a:rPr>
              <a:t>Role Plays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Trainees act out characters assigned to them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Information regarding the situation is provided to the trainees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Focus on interpersonal responses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Outcomes depend on the emotional (and subjective) reactions of the other trainees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The more meaningful the exercise, the higher the level of participant focus and intensity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 sz="3600">
                <a:ea typeface="新細明體" pitchFamily="18" charset="-120"/>
              </a:rPr>
              <a:t>Hands-on Methods: </a:t>
            </a:r>
            <a:r>
              <a:rPr lang="en-US" altLang="zh-TW" sz="3600" i="1">
                <a:ea typeface="新細明體" pitchFamily="18" charset="-120"/>
              </a:rPr>
              <a:t>Behavior Modeling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395413"/>
            <a:ext cx="8796337" cy="5168900"/>
          </a:xfrm>
        </p:spPr>
        <p:txBody>
          <a:bodyPr/>
          <a:lstStyle/>
          <a:p>
            <a:pPr marL="292100" indent="-292100" defTabSz="809625"/>
            <a:r>
              <a:rPr lang="en-US" altLang="zh-TW">
                <a:ea typeface="新細明體" pitchFamily="18" charset="-120"/>
              </a:rPr>
              <a:t>Involves presenting trainees with a model who demonstrates key behaviors to replicate</a:t>
            </a:r>
          </a:p>
          <a:p>
            <a:pPr marL="292100" indent="-292100" defTabSz="809625"/>
            <a:r>
              <a:rPr lang="en-US" altLang="zh-TW">
                <a:ea typeface="新細明體" pitchFamily="18" charset="-120"/>
              </a:rPr>
              <a:t>Provides trainees opportunity to practice the key behaviors</a:t>
            </a:r>
          </a:p>
          <a:p>
            <a:pPr marL="292100" indent="-292100" defTabSz="809625"/>
            <a:r>
              <a:rPr lang="en-US" altLang="zh-TW">
                <a:ea typeface="新細明體" pitchFamily="18" charset="-120"/>
              </a:rPr>
              <a:t>Based on the principles of social learning theory</a:t>
            </a:r>
          </a:p>
          <a:p>
            <a:pPr marL="292100" indent="-292100" defTabSz="809625"/>
            <a:r>
              <a:rPr lang="en-US" altLang="zh-TW">
                <a:ea typeface="新細明體" pitchFamily="18" charset="-120"/>
              </a:rPr>
              <a:t>More appropriate for learning skills and behaviors than factual information</a:t>
            </a:r>
          </a:p>
          <a:p>
            <a:pPr marL="292100" indent="-292100" defTabSz="809625"/>
            <a:r>
              <a:rPr lang="en-US" altLang="zh-TW">
                <a:ea typeface="新細明體" pitchFamily="18" charset="-120"/>
              </a:rPr>
              <a:t>Effective for teaching interpersonal and computer skills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>
              <a:lnSpc>
                <a:spcPct val="90000"/>
              </a:lnSpc>
            </a:pPr>
            <a:r>
              <a:rPr lang="en-US" altLang="zh-TW" sz="3600">
                <a:ea typeface="新細明體" pitchFamily="18" charset="-120"/>
              </a:rPr>
              <a:t>Behavior Modeling:</a:t>
            </a:r>
            <a:br>
              <a:rPr lang="en-US" altLang="zh-TW" sz="3600">
                <a:ea typeface="新細明體" pitchFamily="18" charset="-120"/>
              </a:rPr>
            </a:br>
            <a:r>
              <a:rPr lang="en-US" altLang="zh-TW" sz="3600" i="1">
                <a:ea typeface="新細明體" pitchFamily="18" charset="-120"/>
              </a:rPr>
              <a:t>Training Program Activities</a:t>
            </a:r>
            <a:r>
              <a:rPr lang="en-US" altLang="zh-TW" sz="3200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(1 of 2)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/>
            <a:r>
              <a:rPr lang="en-US" altLang="zh-TW" b="1">
                <a:ea typeface="新細明體" pitchFamily="18" charset="-120"/>
              </a:rPr>
              <a:t>Introduction</a:t>
            </a:r>
            <a:endParaRPr lang="en-US" altLang="zh-TW">
              <a:ea typeface="新細明體" pitchFamily="18" charset="-120"/>
            </a:endParaRP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Present key behaviors using video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Give rationale for skill module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Trainees discuss experiences in using skill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 b="1">
                <a:ea typeface="新細明體" pitchFamily="18" charset="-120"/>
              </a:rPr>
              <a:t>Skill Preparation and Development</a:t>
            </a:r>
            <a:endParaRPr lang="en-US" altLang="zh-TW">
              <a:ea typeface="新細明體" pitchFamily="18" charset="-120"/>
            </a:endParaRP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View model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Participate in role plays and practice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Receive oral and video feedback on performance of key behaviors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>
              <a:lnSpc>
                <a:spcPct val="90000"/>
              </a:lnSpc>
            </a:pPr>
            <a:r>
              <a:rPr lang="en-US" altLang="zh-TW" sz="3600">
                <a:ea typeface="新細明體" pitchFamily="18" charset="-120"/>
              </a:rPr>
              <a:t>Behavior Modeling:</a:t>
            </a:r>
            <a:br>
              <a:rPr lang="en-US" altLang="zh-TW" sz="3600">
                <a:ea typeface="新細明體" pitchFamily="18" charset="-120"/>
              </a:rPr>
            </a:br>
            <a:r>
              <a:rPr lang="en-US" altLang="zh-TW" sz="3600" i="1">
                <a:ea typeface="新細明體" pitchFamily="18" charset="-120"/>
              </a:rPr>
              <a:t>Training Program Activities</a:t>
            </a:r>
            <a:r>
              <a:rPr lang="en-US" altLang="zh-TW" sz="3200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(2 of 2)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>
                <a:ea typeface="新細明體" pitchFamily="18" charset="-120"/>
              </a:rPr>
              <a:t>Application Planning</a:t>
            </a:r>
            <a:endParaRPr lang="en-US" altLang="zh-TW">
              <a:ea typeface="新細明體" pitchFamily="18" charset="-120"/>
            </a:endParaRPr>
          </a:p>
          <a:p>
            <a:pPr lvl="1"/>
            <a:r>
              <a:rPr lang="en-US" altLang="zh-TW">
                <a:ea typeface="新細明體" pitchFamily="18" charset="-120"/>
              </a:rPr>
              <a:t>Set improvement goals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Identify situations to use key behaviors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Identify on-the-job applications of the key behaviors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Group Building Methods </a:t>
            </a:r>
            <a:r>
              <a:rPr lang="en-US" altLang="zh-TW" sz="2400">
                <a:ea typeface="新細明體" pitchFamily="18" charset="-120"/>
              </a:rPr>
              <a:t>(1 of 2)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>
              <a:lnSpc>
                <a:spcPct val="90000"/>
              </a:lnSpc>
            </a:pPr>
            <a:r>
              <a:rPr lang="en-US" altLang="zh-TW" b="1" i="1">
                <a:ea typeface="新細明體" pitchFamily="18" charset="-120"/>
              </a:rPr>
              <a:t>Group building methods</a:t>
            </a:r>
            <a:r>
              <a:rPr lang="en-US" altLang="zh-TW">
                <a:ea typeface="新細明體" pitchFamily="18" charset="-120"/>
              </a:rPr>
              <a:t> - training methods designed to improve team or group effectiveness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Training directed at improving trainees’ skills as well as team effectiveness</a:t>
            </a:r>
          </a:p>
          <a:p>
            <a:pPr marL="292100" indent="-2921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Group building methods involve trainees: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sharing ideas and experiences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building group identity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understanding interpersonal dynamics</a:t>
            </a:r>
          </a:p>
          <a:p>
            <a:pPr marL="635000" lvl="1" indent="-228600" defTabSz="809625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learning their strengths and weaknesses and of their co-workers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Group Building Methods </a:t>
            </a:r>
            <a:r>
              <a:rPr lang="en-US" altLang="zh-TW" sz="2400">
                <a:ea typeface="新細明體" pitchFamily="18" charset="-120"/>
              </a:rPr>
              <a:t>(2 of 2)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Group techniques focus on helping teams increase their skills for effective teamwork</a:t>
            </a:r>
          </a:p>
          <a:p>
            <a:r>
              <a:rPr lang="en-US" altLang="zh-TW">
                <a:ea typeface="新細明體" pitchFamily="18" charset="-120"/>
              </a:rPr>
              <a:t>Group building methods often involve </a:t>
            </a:r>
            <a:r>
              <a:rPr lang="en-US" altLang="zh-TW" b="1" i="1">
                <a:ea typeface="新細明體" pitchFamily="18" charset="-120"/>
              </a:rPr>
              <a:t>experiential learning</a:t>
            </a: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Group building methods include: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Adventure Learning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Team Training</a:t>
            </a:r>
          </a:p>
          <a:p>
            <a:pPr lvl="1"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Action Learning</a:t>
            </a:r>
          </a:p>
          <a:p>
            <a:endParaRPr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>
              <a:lnSpc>
                <a:spcPct val="80000"/>
              </a:lnSpc>
            </a:pPr>
            <a:r>
              <a:rPr lang="en-US" altLang="zh-TW" sz="3600">
                <a:ea typeface="新細明體" pitchFamily="18" charset="-120"/>
              </a:rPr>
              <a:t>Group Building Methods:</a:t>
            </a:r>
            <a:br>
              <a:rPr lang="en-US" altLang="zh-TW" sz="3600">
                <a:ea typeface="新細明體" pitchFamily="18" charset="-120"/>
              </a:rPr>
            </a:br>
            <a:r>
              <a:rPr lang="en-US" altLang="zh-TW" sz="3600" i="1">
                <a:ea typeface="新細明體" pitchFamily="18" charset="-120"/>
              </a:rPr>
              <a:t>Adventure Learning</a:t>
            </a:r>
            <a:r>
              <a:rPr lang="en-US" altLang="zh-TW" sz="3600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(1 of 2)</a:t>
            </a:r>
            <a:endParaRPr lang="en-US" altLang="zh-TW" sz="2400" i="1">
              <a:ea typeface="新細明體" pitchFamily="18" charset="-12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395413"/>
            <a:ext cx="8636000" cy="5168900"/>
          </a:xfrm>
        </p:spPr>
        <p:txBody>
          <a:bodyPr/>
          <a:lstStyle/>
          <a:p>
            <a:pPr marL="292100" indent="-2921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Focuses on the development of teamwork and leadership skills using structured outdoor activities</a:t>
            </a:r>
          </a:p>
          <a:p>
            <a:pPr marL="292100" indent="-2921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Also known as wilderness training and outdoor training</a:t>
            </a:r>
          </a:p>
          <a:p>
            <a:pPr marL="292100" indent="-2921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Best suited for developing skills related to group effectiveness such as: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self-awareness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problem solving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conflict management</a:t>
            </a:r>
          </a:p>
          <a:p>
            <a:pPr marL="635000" lvl="1" indent="-228600" defTabSz="809625">
              <a:lnSpc>
                <a:spcPct val="80000"/>
              </a:lnSpc>
            </a:pPr>
            <a:r>
              <a:rPr lang="en-US" altLang="zh-TW">
                <a:ea typeface="新細明體" pitchFamily="18" charset="-120"/>
              </a:rPr>
              <a:t>risk taking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 sz="3600">
                <a:ea typeface="新細明體" pitchFamily="18" charset="-120"/>
              </a:rPr>
              <a:t>Adventure Learning </a:t>
            </a:r>
            <a:r>
              <a:rPr lang="en-US" altLang="zh-TW" sz="2400">
                <a:ea typeface="新細明體" pitchFamily="18" charset="-120"/>
              </a:rPr>
              <a:t>(2 of 2)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/>
            <a:r>
              <a:rPr lang="en-US" altLang="zh-TW">
                <a:ea typeface="新細明體" pitchFamily="18" charset="-120"/>
              </a:rPr>
              <a:t>To be successful:</a:t>
            </a:r>
          </a:p>
          <a:p>
            <a:pPr marL="635000" lvl="1" indent="-228600" defTabSz="809625"/>
            <a:r>
              <a:rPr lang="en-US" altLang="zh-TW">
                <a:ea typeface="新細明體" pitchFamily="18" charset="-120"/>
              </a:rPr>
              <a:t>Exercises should be related to the types of skills that participants are expected to develop</a:t>
            </a:r>
          </a:p>
          <a:p>
            <a:pPr marL="635000" lvl="1" indent="-228600" defTabSz="809625"/>
            <a:r>
              <a:rPr lang="en-US" altLang="zh-TW">
                <a:ea typeface="新細明體" pitchFamily="18" charset="-120"/>
              </a:rPr>
              <a:t>After the exercises, a skilled facilitator should lead a discussion about</a:t>
            </a:r>
          </a:p>
          <a:p>
            <a:pPr marL="977900" lvl="2" indent="-228600" defTabSz="809625"/>
            <a:r>
              <a:rPr lang="en-US" altLang="zh-TW">
                <a:ea typeface="新細明體" pitchFamily="18" charset="-120"/>
              </a:rPr>
              <a:t>what happened in the exercise</a:t>
            </a:r>
          </a:p>
          <a:p>
            <a:pPr marL="977900" lvl="2" indent="-228600" defTabSz="809625"/>
            <a:r>
              <a:rPr lang="en-US" altLang="zh-TW">
                <a:ea typeface="新細明體" pitchFamily="18" charset="-120"/>
              </a:rPr>
              <a:t>what was learned</a:t>
            </a:r>
          </a:p>
          <a:p>
            <a:pPr marL="977900" lvl="2" indent="-228600" defTabSz="809625"/>
            <a:r>
              <a:rPr lang="en-US" altLang="zh-TW">
                <a:ea typeface="新細明體" pitchFamily="18" charset="-120"/>
              </a:rPr>
              <a:t>how events in the exercise relate to job situation</a:t>
            </a:r>
          </a:p>
          <a:p>
            <a:pPr marL="977900" lvl="2" indent="-228600" defTabSz="809625"/>
            <a:r>
              <a:rPr lang="en-US" altLang="zh-TW">
                <a:ea typeface="新細明體" pitchFamily="18" charset="-120"/>
              </a:rPr>
              <a:t>how to apply what was learned on the job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>
              <a:lnSpc>
                <a:spcPct val="80000"/>
              </a:lnSpc>
            </a:pPr>
            <a:r>
              <a:rPr lang="en-US" altLang="zh-TW" sz="3600">
                <a:ea typeface="新細明體" pitchFamily="18" charset="-120"/>
              </a:rPr>
              <a:t>Group Building Methods: </a:t>
            </a:r>
            <a:r>
              <a:rPr lang="en-US" altLang="zh-TW" sz="3600" i="1">
                <a:ea typeface="新細明體" pitchFamily="18" charset="-120"/>
              </a:rPr>
              <a:t>Team Training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Involves coordinating the performance of individuals who work together to achieve a common goal</a:t>
            </a:r>
          </a:p>
          <a:p>
            <a:pPr>
              <a:buFontTx/>
              <a:buNone/>
            </a:pPr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Teams that are effectively trained develop procedures to identify and resolve errors, coordinate information gathering, and reinforce each other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Choosing a Training Method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defTabSz="809625">
              <a:buClr>
                <a:srgbClr val="009A0B"/>
              </a:buClr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Identify the type of learning outcome that you want training to influence</a:t>
            </a:r>
          </a:p>
          <a:p>
            <a:pPr marL="609600" indent="-609600" defTabSz="809625">
              <a:buClr>
                <a:srgbClr val="009A0B"/>
              </a:buClr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Consider the extent to which the learning method facilitates learning and transfer of training</a:t>
            </a:r>
          </a:p>
          <a:p>
            <a:pPr marL="609600" indent="-609600" defTabSz="809625">
              <a:buClr>
                <a:srgbClr val="009A0B"/>
              </a:buClr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Evaluate the costs related to development and use of the method</a:t>
            </a:r>
          </a:p>
          <a:p>
            <a:pPr marL="609600" indent="-609600" defTabSz="809625">
              <a:buClr>
                <a:srgbClr val="009A0B"/>
              </a:buClr>
              <a:buSzPct val="95000"/>
              <a:buFont typeface="Wingdings" pitchFamily="2" charset="2"/>
              <a:buAutoNum type="arabicPeriod"/>
            </a:pPr>
            <a:r>
              <a:rPr lang="en-US" altLang="zh-TW">
                <a:ea typeface="新細明體" pitchFamily="18" charset="-120"/>
              </a:rPr>
              <a:t>Consider the effectiveness of the training method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>
                <a:ea typeface="新細明體" pitchFamily="18" charset="-120"/>
              </a:rPr>
              <a:t>Presentation Methods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/>
            <a:r>
              <a:rPr lang="en-US" altLang="zh-TW" sz="2900" b="1" i="1">
                <a:ea typeface="新細明體" pitchFamily="18" charset="-120"/>
              </a:rPr>
              <a:t>Presentation methods -</a:t>
            </a:r>
            <a:r>
              <a:rPr lang="en-US" altLang="zh-TW" sz="2900" b="1">
                <a:ea typeface="新細明體" pitchFamily="18" charset="-120"/>
              </a:rPr>
              <a:t> </a:t>
            </a:r>
            <a:r>
              <a:rPr lang="en-US" altLang="zh-TW" sz="2900">
                <a:ea typeface="新細明體" pitchFamily="18" charset="-120"/>
              </a:rPr>
              <a:t>methods in which trainees are passive recipients of information</a:t>
            </a:r>
          </a:p>
          <a:p>
            <a:pPr marL="292100" indent="-292100" defTabSz="809625"/>
            <a:r>
              <a:rPr lang="en-US" altLang="zh-TW" sz="2900">
                <a:ea typeface="新細明體" pitchFamily="18" charset="-120"/>
              </a:rPr>
              <a:t>This information may include:</a:t>
            </a:r>
          </a:p>
          <a:p>
            <a:pPr marL="635000" lvl="1" indent="-228600" defTabSz="809625"/>
            <a:r>
              <a:rPr lang="en-US" altLang="zh-TW" sz="2600">
                <a:ea typeface="新細明體" pitchFamily="18" charset="-120"/>
              </a:rPr>
              <a:t>Facts or information</a:t>
            </a:r>
          </a:p>
          <a:p>
            <a:pPr marL="635000" lvl="1" indent="-228600" defTabSz="809625"/>
            <a:r>
              <a:rPr lang="en-US" altLang="zh-TW" sz="2600">
                <a:ea typeface="新細明體" pitchFamily="18" charset="-120"/>
              </a:rPr>
              <a:t>Processes</a:t>
            </a:r>
          </a:p>
          <a:p>
            <a:pPr marL="635000" lvl="1" indent="-228600" defTabSz="809625"/>
            <a:r>
              <a:rPr lang="en-US" altLang="zh-TW" sz="2600">
                <a:ea typeface="新細明體" pitchFamily="18" charset="-120"/>
              </a:rPr>
              <a:t>Problem – solving methods</a:t>
            </a:r>
          </a:p>
          <a:p>
            <a:pPr marL="292100" indent="-292100" defTabSz="809625"/>
            <a:r>
              <a:rPr lang="en-US" altLang="zh-TW" sz="2900">
                <a:ea typeface="新細明體" pitchFamily="18" charset="-120"/>
              </a:rPr>
              <a:t>Presentation methods include:</a:t>
            </a:r>
          </a:p>
          <a:p>
            <a:pPr marL="635000" lvl="1" indent="-228600" defTabSz="809625"/>
            <a:r>
              <a:rPr lang="en-US" altLang="zh-TW" sz="2600">
                <a:ea typeface="新細明體" pitchFamily="18" charset="-120"/>
              </a:rPr>
              <a:t>Lectures</a:t>
            </a:r>
          </a:p>
          <a:p>
            <a:pPr marL="635000" lvl="1" indent="-228600" defTabSz="809625"/>
            <a:r>
              <a:rPr lang="en-US" altLang="zh-TW" sz="2600">
                <a:ea typeface="新細明體" pitchFamily="18" charset="-120"/>
              </a:rPr>
              <a:t>Audio-visual techniques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>
                <a:ea typeface="新細明體" pitchFamily="18" charset="-120"/>
              </a:rPr>
              <a:t>Presentat</a:t>
            </a:r>
            <a:r>
              <a:rPr lang="en-US" altLang="zh-TW">
                <a:ea typeface="新細明體" pitchFamily="18" charset="-120"/>
              </a:rPr>
              <a:t>ion Methods: </a:t>
            </a:r>
            <a:r>
              <a:rPr lang="en-US" altLang="zh-TW" i="1">
                <a:ea typeface="新細明體" pitchFamily="18" charset="-120"/>
              </a:rPr>
              <a:t>Lecture</a:t>
            </a:r>
            <a:r>
              <a:rPr lang="en-US" altLang="zh-TW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(1 of 2)</a:t>
            </a:r>
            <a:endParaRPr lang="en-US" altLang="zh-TW" sz="2400" i="1">
              <a:ea typeface="新細明體" pitchFamily="18" charset="-12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/>
            <a:r>
              <a:rPr lang="en-US" altLang="zh-TW" b="1" i="1" dirty="0">
                <a:ea typeface="新細明體" pitchFamily="18" charset="-120"/>
              </a:rPr>
              <a:t>Lecture</a:t>
            </a:r>
            <a:r>
              <a:rPr lang="en-US" altLang="zh-TW" dirty="0">
                <a:ea typeface="新細明體" pitchFamily="18" charset="-120"/>
              </a:rPr>
              <a:t> involves the trainer communicating through spoken words what </a:t>
            </a:r>
            <a:r>
              <a:rPr lang="en-US" altLang="zh-TW" dirty="0" smtClean="0">
                <a:ea typeface="新細明體" pitchFamily="18" charset="-120"/>
              </a:rPr>
              <a:t>He/she </a:t>
            </a:r>
            <a:r>
              <a:rPr lang="en-US" altLang="zh-TW" dirty="0">
                <a:ea typeface="新細明體" pitchFamily="18" charset="-120"/>
              </a:rPr>
              <a:t>wants the trainees to learn</a:t>
            </a:r>
          </a:p>
          <a:p>
            <a:pPr marL="292100" indent="-292100" defTabSz="809625">
              <a:buFontTx/>
              <a:buNone/>
            </a:pPr>
            <a:endParaRPr lang="en-US" altLang="zh-TW" dirty="0">
              <a:ea typeface="新細明體" pitchFamily="18" charset="-120"/>
            </a:endParaRPr>
          </a:p>
          <a:p>
            <a:pPr marL="292100" indent="-292100" defTabSz="809625"/>
            <a:r>
              <a:rPr lang="en-US" altLang="zh-TW" dirty="0">
                <a:ea typeface="新細明體" pitchFamily="18" charset="-120"/>
              </a:rPr>
              <a:t>The communication of learned capabilities is primarily one-way – from the trainer to the audience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/>
            <a:r>
              <a:rPr lang="en-US" altLang="zh-TW">
                <a:ea typeface="新細明體" pitchFamily="18" charset="-120"/>
              </a:rPr>
              <a:t>Presentation Methods: </a:t>
            </a:r>
            <a:r>
              <a:rPr lang="en-US" altLang="zh-TW" i="1">
                <a:ea typeface="新細明體" pitchFamily="18" charset="-120"/>
              </a:rPr>
              <a:t>Lecture</a:t>
            </a:r>
            <a:r>
              <a:rPr lang="en-US" altLang="zh-TW">
                <a:ea typeface="新細明體" pitchFamily="18" charset="-120"/>
              </a:rPr>
              <a:t> </a:t>
            </a:r>
            <a:r>
              <a:rPr lang="en-US" altLang="zh-TW" sz="2400">
                <a:ea typeface="新細明體" pitchFamily="18" charset="-120"/>
              </a:rPr>
              <a:t>(2 of 2)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2100" indent="-292100" defTabSz="809625"/>
            <a:r>
              <a:rPr lang="en-US" altLang="zh-TW">
                <a:ea typeface="新細明體" pitchFamily="18" charset="-120"/>
              </a:rPr>
              <a:t>One of the least expensive, least time-consuming ways to present a large amount of information efficiently in an organized manner</a:t>
            </a:r>
          </a:p>
          <a:p>
            <a:pPr marL="292100" indent="-292100" defTabSz="809625">
              <a:buFontTx/>
              <a:buNone/>
            </a:pPr>
            <a:endParaRPr lang="en-US" altLang="zh-TW">
              <a:ea typeface="新細明體" pitchFamily="18" charset="-120"/>
            </a:endParaRPr>
          </a:p>
          <a:p>
            <a:pPr marL="292100" indent="-292100" defTabSz="809625"/>
            <a:r>
              <a:rPr lang="en-US" altLang="zh-TW">
                <a:ea typeface="新細明體" pitchFamily="18" charset="-120"/>
              </a:rPr>
              <a:t>Useful because it is easily employed with large groups of trainees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Variations of the Lecture Method</a:t>
            </a:r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188913" y="2424113"/>
            <a:ext cx="4384675" cy="2384425"/>
            <a:chOff x="119" y="1526"/>
            <a:chExt cx="2762" cy="1503"/>
          </a:xfrm>
        </p:grpSpPr>
        <p:sp>
          <p:nvSpPr>
            <p:cNvPr id="15366" name="Rectangle 6"/>
            <p:cNvSpPr>
              <a:spLocks noChangeArrowheads="1"/>
            </p:cNvSpPr>
            <p:nvPr/>
          </p:nvSpPr>
          <p:spPr bwMode="auto">
            <a:xfrm>
              <a:off x="138" y="1526"/>
              <a:ext cx="1764" cy="657"/>
            </a:xfrm>
            <a:prstGeom prst="rect">
              <a:avLst/>
            </a:prstGeom>
            <a:solidFill>
              <a:srgbClr val="EFE0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82547" tIns="41273" rIns="82547" bIns="41273" anchor="ctr"/>
            <a:lstStyle/>
            <a:p>
              <a:pPr algn="ctr" defTabSz="739775" eaLnBrk="0" hangingPunct="0">
                <a:lnSpc>
                  <a:spcPct val="90000"/>
                </a:lnSpc>
              </a:pPr>
              <a:endParaRPr lang="zh-TW" altLang="en-US" sz="2100" b="1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15367" name="Freeform 7"/>
            <p:cNvSpPr>
              <a:spLocks/>
            </p:cNvSpPr>
            <p:nvPr/>
          </p:nvSpPr>
          <p:spPr bwMode="auto">
            <a:xfrm>
              <a:off x="119" y="2187"/>
              <a:ext cx="2762" cy="8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61" y="841"/>
                </a:cxn>
                <a:cxn ang="0">
                  <a:pos x="1802" y="0"/>
                </a:cxn>
                <a:cxn ang="0">
                  <a:pos x="0" y="0"/>
                </a:cxn>
              </a:cxnLst>
              <a:rect l="0" t="0" r="r" b="b"/>
              <a:pathLst>
                <a:path w="2762" h="842">
                  <a:moveTo>
                    <a:pt x="0" y="0"/>
                  </a:moveTo>
                  <a:lnTo>
                    <a:pt x="2761" y="841"/>
                  </a:lnTo>
                  <a:lnTo>
                    <a:pt x="1802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68" name="Freeform 8"/>
            <p:cNvSpPr>
              <a:spLocks/>
            </p:cNvSpPr>
            <p:nvPr/>
          </p:nvSpPr>
          <p:spPr bwMode="auto">
            <a:xfrm>
              <a:off x="1908" y="1527"/>
              <a:ext cx="973" cy="15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61"/>
                </a:cxn>
                <a:cxn ang="0">
                  <a:pos x="972" y="1501"/>
                </a:cxn>
                <a:cxn ang="0">
                  <a:pos x="0" y="0"/>
                </a:cxn>
              </a:cxnLst>
              <a:rect l="0" t="0" r="r" b="b"/>
              <a:pathLst>
                <a:path w="973" h="1502">
                  <a:moveTo>
                    <a:pt x="0" y="0"/>
                  </a:moveTo>
                  <a:lnTo>
                    <a:pt x="0" y="661"/>
                  </a:lnTo>
                  <a:lnTo>
                    <a:pt x="972" y="1501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3171825" y="1419225"/>
            <a:ext cx="2800350" cy="3389313"/>
            <a:chOff x="1998" y="894"/>
            <a:chExt cx="1764" cy="2135"/>
          </a:xfrm>
        </p:grpSpPr>
        <p:sp>
          <p:nvSpPr>
            <p:cNvPr id="15370" name="Freeform 10"/>
            <p:cNvSpPr>
              <a:spLocks/>
            </p:cNvSpPr>
            <p:nvPr/>
          </p:nvSpPr>
          <p:spPr bwMode="auto">
            <a:xfrm>
              <a:off x="2000" y="1556"/>
              <a:ext cx="1761" cy="14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80" y="1472"/>
                </a:cxn>
                <a:cxn ang="0">
                  <a:pos x="1760" y="0"/>
                </a:cxn>
                <a:cxn ang="0">
                  <a:pos x="0" y="0"/>
                </a:cxn>
              </a:cxnLst>
              <a:rect l="0" t="0" r="r" b="b"/>
              <a:pathLst>
                <a:path w="1761" h="1473">
                  <a:moveTo>
                    <a:pt x="0" y="0"/>
                  </a:moveTo>
                  <a:lnTo>
                    <a:pt x="880" y="1472"/>
                  </a:lnTo>
                  <a:lnTo>
                    <a:pt x="1760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1998" y="894"/>
              <a:ext cx="1764" cy="657"/>
            </a:xfrm>
            <a:prstGeom prst="rect">
              <a:avLst/>
            </a:prstGeom>
            <a:solidFill>
              <a:srgbClr val="EFE0C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82547" tIns="41273" rIns="82547" bIns="41273" anchor="ctr"/>
            <a:lstStyle/>
            <a:p>
              <a:pPr algn="ctr" defTabSz="739775" eaLnBrk="0" hangingPunct="0">
                <a:lnSpc>
                  <a:spcPct val="90000"/>
                </a:lnSpc>
              </a:pPr>
              <a:endParaRPr lang="zh-TW" altLang="en-US" sz="2100" b="1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grpSp>
        <p:nvGrpSpPr>
          <p:cNvPr id="15372" name="Group 12"/>
          <p:cNvGrpSpPr>
            <a:grpSpLocks/>
          </p:cNvGrpSpPr>
          <p:nvPr/>
        </p:nvGrpSpPr>
        <p:grpSpPr bwMode="auto">
          <a:xfrm>
            <a:off x="4572000" y="2424113"/>
            <a:ext cx="4410075" cy="2384425"/>
            <a:chOff x="2880" y="1526"/>
            <a:chExt cx="2778" cy="1503"/>
          </a:xfrm>
        </p:grpSpPr>
        <p:sp>
          <p:nvSpPr>
            <p:cNvPr id="15373" name="Freeform 13"/>
            <p:cNvSpPr>
              <a:spLocks/>
            </p:cNvSpPr>
            <p:nvPr/>
          </p:nvSpPr>
          <p:spPr bwMode="auto">
            <a:xfrm>
              <a:off x="2880" y="2188"/>
              <a:ext cx="2778" cy="841"/>
            </a:xfrm>
            <a:custGeom>
              <a:avLst/>
              <a:gdLst/>
              <a:ahLst/>
              <a:cxnLst>
                <a:cxn ang="0">
                  <a:pos x="2777" y="0"/>
                </a:cxn>
                <a:cxn ang="0">
                  <a:pos x="0" y="840"/>
                </a:cxn>
                <a:cxn ang="0">
                  <a:pos x="983" y="0"/>
                </a:cxn>
                <a:cxn ang="0">
                  <a:pos x="2777" y="0"/>
                </a:cxn>
              </a:cxnLst>
              <a:rect l="0" t="0" r="r" b="b"/>
              <a:pathLst>
                <a:path w="2778" h="841">
                  <a:moveTo>
                    <a:pt x="2777" y="0"/>
                  </a:moveTo>
                  <a:lnTo>
                    <a:pt x="0" y="840"/>
                  </a:lnTo>
                  <a:lnTo>
                    <a:pt x="983" y="0"/>
                  </a:lnTo>
                  <a:lnTo>
                    <a:pt x="2777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Freeform 14"/>
            <p:cNvSpPr>
              <a:spLocks/>
            </p:cNvSpPr>
            <p:nvPr/>
          </p:nvSpPr>
          <p:spPr bwMode="auto">
            <a:xfrm>
              <a:off x="2880" y="1528"/>
              <a:ext cx="985" cy="1501"/>
            </a:xfrm>
            <a:custGeom>
              <a:avLst/>
              <a:gdLst/>
              <a:ahLst/>
              <a:cxnLst>
                <a:cxn ang="0">
                  <a:pos x="984" y="0"/>
                </a:cxn>
                <a:cxn ang="0">
                  <a:pos x="984" y="660"/>
                </a:cxn>
                <a:cxn ang="0">
                  <a:pos x="0" y="1500"/>
                </a:cxn>
                <a:cxn ang="0">
                  <a:pos x="984" y="0"/>
                </a:cxn>
              </a:cxnLst>
              <a:rect l="0" t="0" r="r" b="b"/>
              <a:pathLst>
                <a:path w="985" h="1501">
                  <a:moveTo>
                    <a:pt x="984" y="0"/>
                  </a:moveTo>
                  <a:lnTo>
                    <a:pt x="984" y="660"/>
                  </a:lnTo>
                  <a:lnTo>
                    <a:pt x="0" y="1500"/>
                  </a:lnTo>
                  <a:lnTo>
                    <a:pt x="984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Rectangle 15"/>
            <p:cNvSpPr>
              <a:spLocks noChangeArrowheads="1"/>
            </p:cNvSpPr>
            <p:nvPr/>
          </p:nvSpPr>
          <p:spPr bwMode="auto">
            <a:xfrm>
              <a:off x="3875" y="1526"/>
              <a:ext cx="1764" cy="657"/>
            </a:xfrm>
            <a:prstGeom prst="rect">
              <a:avLst/>
            </a:prstGeom>
            <a:solidFill>
              <a:srgbClr val="EFE0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82547" tIns="41273" rIns="82547" bIns="41273" anchor="ctr"/>
            <a:lstStyle/>
            <a:p>
              <a:pPr algn="ctr" defTabSz="739775" eaLnBrk="0" hangingPunct="0">
                <a:lnSpc>
                  <a:spcPct val="90000"/>
                </a:lnSpc>
              </a:pPr>
              <a:endParaRPr lang="zh-TW" altLang="en-US" sz="2100" b="1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grpSp>
        <p:nvGrpSpPr>
          <p:cNvPr id="15376" name="Group 16"/>
          <p:cNvGrpSpPr>
            <a:grpSpLocks/>
          </p:cNvGrpSpPr>
          <p:nvPr/>
        </p:nvGrpSpPr>
        <p:grpSpPr bwMode="auto">
          <a:xfrm>
            <a:off x="57150" y="3883025"/>
            <a:ext cx="4530725" cy="1344613"/>
            <a:chOff x="36" y="2446"/>
            <a:chExt cx="2854" cy="847"/>
          </a:xfrm>
        </p:grpSpPr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39" y="2450"/>
              <a:ext cx="1764" cy="657"/>
            </a:xfrm>
            <a:prstGeom prst="rect">
              <a:avLst/>
            </a:prstGeom>
            <a:solidFill>
              <a:srgbClr val="EFE0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82547" tIns="41273" rIns="82547" bIns="41273" anchor="ctr"/>
            <a:lstStyle/>
            <a:p>
              <a:pPr algn="ctr" defTabSz="739775" eaLnBrk="0" hangingPunct="0">
                <a:lnSpc>
                  <a:spcPct val="90000"/>
                </a:lnSpc>
              </a:pPr>
              <a:endParaRPr lang="zh-TW" altLang="en-US" sz="2100" b="1">
                <a:ea typeface="新細明體" pitchFamily="18" charset="-120"/>
              </a:endParaRPr>
            </a:p>
          </p:txBody>
        </p:sp>
        <p:sp>
          <p:nvSpPr>
            <p:cNvPr id="15378" name="Freeform 18"/>
            <p:cNvSpPr>
              <a:spLocks/>
            </p:cNvSpPr>
            <p:nvPr/>
          </p:nvSpPr>
          <p:spPr bwMode="auto">
            <a:xfrm>
              <a:off x="1808" y="2446"/>
              <a:ext cx="1074" cy="8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675"/>
                </a:cxn>
                <a:cxn ang="0">
                  <a:pos x="1073" y="837"/>
                </a:cxn>
                <a:cxn ang="0">
                  <a:pos x="0" y="0"/>
                </a:cxn>
              </a:cxnLst>
              <a:rect l="0" t="0" r="r" b="b"/>
              <a:pathLst>
                <a:path w="1074" h="838">
                  <a:moveTo>
                    <a:pt x="0" y="0"/>
                  </a:moveTo>
                  <a:lnTo>
                    <a:pt x="2" y="675"/>
                  </a:lnTo>
                  <a:lnTo>
                    <a:pt x="1073" y="837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Freeform 19"/>
            <p:cNvSpPr>
              <a:spLocks/>
            </p:cNvSpPr>
            <p:nvPr/>
          </p:nvSpPr>
          <p:spPr bwMode="auto">
            <a:xfrm>
              <a:off x="36" y="3112"/>
              <a:ext cx="2854" cy="1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53" y="180"/>
                </a:cxn>
                <a:cxn ang="0">
                  <a:pos x="1774" y="0"/>
                </a:cxn>
                <a:cxn ang="0">
                  <a:pos x="0" y="0"/>
                </a:cxn>
              </a:cxnLst>
              <a:rect l="0" t="0" r="r" b="b"/>
              <a:pathLst>
                <a:path w="2854" h="181">
                  <a:moveTo>
                    <a:pt x="0" y="0"/>
                  </a:moveTo>
                  <a:lnTo>
                    <a:pt x="2853" y="180"/>
                  </a:lnTo>
                  <a:lnTo>
                    <a:pt x="1774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80" name="Group 20"/>
          <p:cNvGrpSpPr>
            <a:grpSpLocks/>
          </p:cNvGrpSpPr>
          <p:nvPr/>
        </p:nvGrpSpPr>
        <p:grpSpPr bwMode="auto">
          <a:xfrm>
            <a:off x="4572000" y="3889375"/>
            <a:ext cx="4508500" cy="1338263"/>
            <a:chOff x="2880" y="2450"/>
            <a:chExt cx="2840" cy="843"/>
          </a:xfrm>
        </p:grpSpPr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>
              <a:off x="3956" y="2450"/>
              <a:ext cx="1764" cy="657"/>
            </a:xfrm>
            <a:prstGeom prst="rect">
              <a:avLst/>
            </a:prstGeom>
            <a:solidFill>
              <a:srgbClr val="EFE0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82547" tIns="41273" rIns="82547" bIns="41273" anchor="ctr"/>
            <a:lstStyle/>
            <a:p>
              <a:pPr algn="ctr" defTabSz="739775" eaLnBrk="0" hangingPunct="0">
                <a:lnSpc>
                  <a:spcPct val="90000"/>
                </a:lnSpc>
              </a:pPr>
              <a:endParaRPr lang="zh-TW" altLang="en-US" sz="2100" b="1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15382" name="Freeform 22"/>
            <p:cNvSpPr>
              <a:spLocks/>
            </p:cNvSpPr>
            <p:nvPr/>
          </p:nvSpPr>
          <p:spPr bwMode="auto">
            <a:xfrm>
              <a:off x="2880" y="2458"/>
              <a:ext cx="1072" cy="825"/>
            </a:xfrm>
            <a:custGeom>
              <a:avLst/>
              <a:gdLst/>
              <a:ahLst/>
              <a:cxnLst>
                <a:cxn ang="0">
                  <a:pos x="1071" y="0"/>
                </a:cxn>
                <a:cxn ang="0">
                  <a:pos x="1069" y="657"/>
                </a:cxn>
                <a:cxn ang="0">
                  <a:pos x="0" y="824"/>
                </a:cxn>
                <a:cxn ang="0">
                  <a:pos x="1071" y="0"/>
                </a:cxn>
              </a:cxnLst>
              <a:rect l="0" t="0" r="r" b="b"/>
              <a:pathLst>
                <a:path w="1072" h="825">
                  <a:moveTo>
                    <a:pt x="1071" y="0"/>
                  </a:moveTo>
                  <a:lnTo>
                    <a:pt x="1069" y="657"/>
                  </a:lnTo>
                  <a:lnTo>
                    <a:pt x="0" y="824"/>
                  </a:lnTo>
                  <a:lnTo>
                    <a:pt x="1071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Freeform 23"/>
            <p:cNvSpPr>
              <a:spLocks/>
            </p:cNvSpPr>
            <p:nvPr/>
          </p:nvSpPr>
          <p:spPr bwMode="auto">
            <a:xfrm>
              <a:off x="2880" y="3112"/>
              <a:ext cx="2834" cy="181"/>
            </a:xfrm>
            <a:custGeom>
              <a:avLst/>
              <a:gdLst/>
              <a:ahLst/>
              <a:cxnLst>
                <a:cxn ang="0">
                  <a:pos x="2833" y="0"/>
                </a:cxn>
                <a:cxn ang="0">
                  <a:pos x="0" y="180"/>
                </a:cxn>
                <a:cxn ang="0">
                  <a:pos x="1079" y="0"/>
                </a:cxn>
                <a:cxn ang="0">
                  <a:pos x="2833" y="0"/>
                </a:cxn>
              </a:cxnLst>
              <a:rect l="0" t="0" r="r" b="b"/>
              <a:pathLst>
                <a:path w="2834" h="181">
                  <a:moveTo>
                    <a:pt x="2833" y="0"/>
                  </a:moveTo>
                  <a:lnTo>
                    <a:pt x="0" y="180"/>
                  </a:lnTo>
                  <a:lnTo>
                    <a:pt x="1079" y="0"/>
                  </a:lnTo>
                  <a:lnTo>
                    <a:pt x="2833" y="0"/>
                  </a:lnTo>
                </a:path>
              </a:pathLst>
            </a:custGeom>
            <a:gradFill rotWithShape="0">
              <a:gsLst>
                <a:gs pos="0">
                  <a:srgbClr val="EF9100">
                    <a:gamma/>
                    <a:tint val="70196"/>
                    <a:invGamma/>
                  </a:srgbClr>
                </a:gs>
                <a:gs pos="100000">
                  <a:srgbClr val="EF9100"/>
                </a:gs>
              </a:gsLst>
              <a:lin ang="5400000" scaled="1"/>
            </a:gra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3124200" y="3724275"/>
            <a:ext cx="2844800" cy="2560638"/>
          </a:xfrm>
          <a:prstGeom prst="rect">
            <a:avLst/>
          </a:prstGeom>
          <a:solidFill>
            <a:srgbClr val="FCFEB9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8100000" algn="ctr" rotWithShape="0">
              <a:srgbClr val="790015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Text Box 25"/>
          <p:cNvSpPr txBox="1">
            <a:spLocks noChangeArrowheads="1"/>
          </p:cNvSpPr>
          <p:nvPr/>
        </p:nvSpPr>
        <p:spPr bwMode="auto">
          <a:xfrm>
            <a:off x="3279775" y="1595438"/>
            <a:ext cx="2576513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 b="1">
                <a:latin typeface="Arial Narrow" pitchFamily="34" charset="0"/>
                <a:ea typeface="新細明體" pitchFamily="18" charset="-120"/>
              </a:rPr>
              <a:t>Standard Lecture</a:t>
            </a:r>
          </a:p>
        </p:txBody>
      </p:sp>
      <p:sp>
        <p:nvSpPr>
          <p:cNvPr id="15386" name="Text Box 26"/>
          <p:cNvSpPr txBox="1">
            <a:spLocks noChangeArrowheads="1"/>
          </p:cNvSpPr>
          <p:nvPr/>
        </p:nvSpPr>
        <p:spPr bwMode="auto">
          <a:xfrm>
            <a:off x="6229350" y="2676525"/>
            <a:ext cx="2662238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 b="1">
                <a:latin typeface="Arial Narrow" pitchFamily="34" charset="0"/>
                <a:ea typeface="新細明體" pitchFamily="18" charset="-120"/>
              </a:rPr>
              <a:t>Team Teaching</a:t>
            </a:r>
          </a:p>
        </p:txBody>
      </p:sp>
      <p:sp>
        <p:nvSpPr>
          <p:cNvPr id="15387" name="Text Box 27"/>
          <p:cNvSpPr txBox="1">
            <a:spLocks noChangeArrowheads="1"/>
          </p:cNvSpPr>
          <p:nvPr/>
        </p:nvSpPr>
        <p:spPr bwMode="auto">
          <a:xfrm>
            <a:off x="6350000" y="4194175"/>
            <a:ext cx="2587625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 b="1">
                <a:latin typeface="Arial Narrow" pitchFamily="34" charset="0"/>
                <a:ea typeface="新細明體" pitchFamily="18" charset="-120"/>
              </a:rPr>
              <a:t>Guest Speakers</a:t>
            </a:r>
          </a:p>
        </p:txBody>
      </p:sp>
      <p:sp>
        <p:nvSpPr>
          <p:cNvPr id="15388" name="Text Box 28"/>
          <p:cNvSpPr txBox="1">
            <a:spLocks noChangeArrowheads="1"/>
          </p:cNvSpPr>
          <p:nvPr/>
        </p:nvSpPr>
        <p:spPr bwMode="auto">
          <a:xfrm>
            <a:off x="192088" y="4156075"/>
            <a:ext cx="2636837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 b="1">
                <a:latin typeface="Arial Narrow" pitchFamily="34" charset="0"/>
                <a:ea typeface="新細明體" pitchFamily="18" charset="-120"/>
              </a:rPr>
              <a:t>Panels</a:t>
            </a:r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>
            <a:off x="338138" y="2501900"/>
            <a:ext cx="26130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236" tIns="51618" rIns="103236" bIns="51618">
            <a:spAutoFit/>
          </a:bodyPr>
          <a:lstStyle/>
          <a:p>
            <a:pPr algn="ctr" defTabSz="1031875" eaLnBrk="0" hangingPunct="0">
              <a:spcBef>
                <a:spcPct val="50000"/>
              </a:spcBef>
            </a:pPr>
            <a:r>
              <a:rPr lang="en-US" altLang="zh-TW" sz="2700" b="1">
                <a:latin typeface="Arial Narrow" pitchFamily="34" charset="0"/>
                <a:ea typeface="新細明體" pitchFamily="18" charset="-120"/>
              </a:rPr>
              <a:t>Student Presentations</a:t>
            </a:r>
          </a:p>
        </p:txBody>
      </p:sp>
      <p:pic>
        <p:nvPicPr>
          <p:cNvPr id="15390" name="Picture 30" descr="bd05593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0288" y="3773488"/>
            <a:ext cx="1928812" cy="2470150"/>
          </a:xfrm>
          <a:prstGeom prst="rect">
            <a:avLst/>
          </a:prstGeom>
          <a:noFill/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09625">
              <a:lnSpc>
                <a:spcPct val="90000"/>
              </a:lnSpc>
            </a:pPr>
            <a:r>
              <a:rPr lang="en-US" altLang="zh-TW" sz="3600">
                <a:ea typeface="新細明體" pitchFamily="18" charset="-120"/>
              </a:rPr>
              <a:t>Presentation Methods:</a:t>
            </a:r>
            <a:br>
              <a:rPr lang="en-US" altLang="zh-TW" sz="3600">
                <a:ea typeface="新細明體" pitchFamily="18" charset="-120"/>
              </a:rPr>
            </a:br>
            <a:r>
              <a:rPr lang="en-US" altLang="zh-TW" sz="3600" i="1">
                <a:ea typeface="新細明體" pitchFamily="18" charset="-120"/>
              </a:rPr>
              <a:t>Audio-Visual Techniques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7838" y="1473200"/>
            <a:ext cx="4216400" cy="3967163"/>
          </a:xfrm>
          <a:solidFill>
            <a:srgbClr val="E8C100"/>
          </a:solidFill>
          <a:ln>
            <a:solidFill>
              <a:srgbClr val="761E1E"/>
            </a:solidFill>
          </a:ln>
        </p:spPr>
        <p:txBody>
          <a:bodyPr/>
          <a:lstStyle/>
          <a:p>
            <a:r>
              <a:rPr lang="en-US" altLang="zh-TW" sz="2900" b="1" i="1">
                <a:ea typeface="新細明體" pitchFamily="18" charset="-120"/>
              </a:rPr>
              <a:t>Audio-visual instruction</a:t>
            </a:r>
            <a:r>
              <a:rPr lang="en-US" altLang="zh-TW" sz="2900">
                <a:ea typeface="新細明體" pitchFamily="18" charset="-120"/>
              </a:rPr>
              <a:t> includes: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Overheads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Slides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Video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97425" y="1473200"/>
            <a:ext cx="4216400" cy="3967163"/>
          </a:xfrm>
          <a:solidFill>
            <a:srgbClr val="E8C100"/>
          </a:solidFill>
          <a:ln>
            <a:solidFill>
              <a:srgbClr val="761E1E"/>
            </a:solidFill>
          </a:ln>
        </p:spPr>
        <p:txBody>
          <a:bodyPr/>
          <a:lstStyle/>
          <a:p>
            <a:r>
              <a:rPr lang="en-US" altLang="zh-TW" sz="2900">
                <a:ea typeface="新細明體" pitchFamily="18" charset="-120"/>
              </a:rPr>
              <a:t>It has been used for improving: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Communication skills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Interviewing skills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Customer-service skills</a:t>
            </a:r>
          </a:p>
          <a:p>
            <a:pPr lvl="1"/>
            <a:r>
              <a:rPr lang="en-US" altLang="zh-TW" sz="2600">
                <a:ea typeface="新細明體" pitchFamily="18" charset="-120"/>
              </a:rPr>
              <a:t>Illustrating how procedures should be followed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Hands-on Methods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85775" y="1473200"/>
            <a:ext cx="4224338" cy="3894138"/>
          </a:xfrm>
          <a:solidFill>
            <a:srgbClr val="E8C100"/>
          </a:solidFill>
          <a:ln>
            <a:solidFill>
              <a:srgbClr val="009A0B"/>
            </a:solidFill>
          </a:ln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3000">
                <a:ea typeface="新細明體" pitchFamily="18" charset="-120"/>
              </a:rPr>
              <a:t>Training methods that require the trainee to be actively involved in learning</a:t>
            </a:r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789488" y="1473200"/>
            <a:ext cx="4224337" cy="3902075"/>
          </a:xfrm>
          <a:solidFill>
            <a:srgbClr val="E8C100"/>
          </a:solidFill>
          <a:ln>
            <a:solidFill>
              <a:srgbClr val="009A0B"/>
            </a:solidFill>
          </a:ln>
        </p:spPr>
        <p:txBody>
          <a:bodyPr/>
          <a:lstStyle/>
          <a:p>
            <a:r>
              <a:rPr lang="en-US" altLang="zh-TW" sz="3000">
                <a:ea typeface="新細明體" pitchFamily="18" charset="-120"/>
              </a:rPr>
              <a:t>These methods include:</a:t>
            </a:r>
          </a:p>
          <a:p>
            <a:pPr lvl="1">
              <a:lnSpc>
                <a:spcPct val="110000"/>
              </a:lnSpc>
            </a:pPr>
            <a:r>
              <a:rPr lang="en-US" altLang="zh-TW" sz="2600">
                <a:ea typeface="新細明體" pitchFamily="18" charset="-120"/>
              </a:rPr>
              <a:t>On-the-job training (OJT)</a:t>
            </a:r>
          </a:p>
          <a:p>
            <a:pPr lvl="1">
              <a:lnSpc>
                <a:spcPct val="110000"/>
              </a:lnSpc>
            </a:pPr>
            <a:r>
              <a:rPr lang="en-US" altLang="zh-TW" sz="2600">
                <a:ea typeface="新細明體" pitchFamily="18" charset="-120"/>
              </a:rPr>
              <a:t>Simulations</a:t>
            </a:r>
          </a:p>
          <a:p>
            <a:pPr lvl="1">
              <a:lnSpc>
                <a:spcPct val="110000"/>
              </a:lnSpc>
            </a:pPr>
            <a:r>
              <a:rPr lang="en-US" altLang="zh-TW" sz="2600">
                <a:ea typeface="新細明體" pitchFamily="18" charset="-120"/>
              </a:rPr>
              <a:t>Case studies</a:t>
            </a:r>
          </a:p>
          <a:p>
            <a:pPr lvl="1">
              <a:lnSpc>
                <a:spcPct val="110000"/>
              </a:lnSpc>
            </a:pPr>
            <a:r>
              <a:rPr lang="en-US" altLang="zh-TW" sz="2600">
                <a:ea typeface="新細明體" pitchFamily="18" charset="-120"/>
              </a:rPr>
              <a:t>Business games</a:t>
            </a:r>
          </a:p>
          <a:p>
            <a:pPr lvl="1">
              <a:lnSpc>
                <a:spcPct val="110000"/>
              </a:lnSpc>
            </a:pPr>
            <a:r>
              <a:rPr lang="en-US" altLang="zh-TW" sz="2600">
                <a:ea typeface="新細明體" pitchFamily="18" charset="-120"/>
              </a:rPr>
              <a:t>Role plays</a:t>
            </a:r>
          </a:p>
          <a:p>
            <a:pPr lvl="1">
              <a:lnSpc>
                <a:spcPct val="110000"/>
              </a:lnSpc>
            </a:pPr>
            <a:r>
              <a:rPr lang="en-US" altLang="zh-TW" sz="2600">
                <a:ea typeface="新細明體" pitchFamily="18" charset="-120"/>
              </a:rPr>
              <a:t>Behavior modeling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09625"/>
            <a:r>
              <a:rPr lang="en-US" altLang="zh-TW" sz="3400">
                <a:ea typeface="新細明體" pitchFamily="18" charset="-120"/>
              </a:rPr>
              <a:t>Hands-on Methods: </a:t>
            </a:r>
            <a:r>
              <a:rPr lang="en-US" altLang="zh-TW" sz="3400" i="1">
                <a:ea typeface="新細明體" pitchFamily="18" charset="-120"/>
              </a:rPr>
              <a:t>On-the-Job Training</a:t>
            </a:r>
            <a:r>
              <a:rPr lang="en-US" altLang="zh-TW" sz="3200">
                <a:ea typeface="新細明體" pitchFamily="18" charset="-120"/>
              </a:rPr>
              <a:t/>
            </a:r>
            <a:br>
              <a:rPr lang="en-US" altLang="zh-TW" sz="3200">
                <a:ea typeface="新細明體" pitchFamily="18" charset="-120"/>
              </a:rPr>
            </a:br>
            <a:r>
              <a:rPr lang="en-US" altLang="zh-TW" sz="2400">
                <a:ea typeface="新細明體" pitchFamily="18" charset="-120"/>
              </a:rPr>
              <a:t>(1 of 2)</a:t>
            </a:r>
            <a:endParaRPr lang="en-US" altLang="zh-TW" sz="2400" i="1">
              <a:ea typeface="新細明體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1">
                <a:ea typeface="新細明體" pitchFamily="18" charset="-120"/>
              </a:rPr>
              <a:t>On-the-job training (OJT)</a:t>
            </a:r>
            <a:r>
              <a:rPr lang="en-US" altLang="zh-TW">
                <a:ea typeface="新細明體" pitchFamily="18" charset="-120"/>
              </a:rPr>
              <a:t> refers to new or inexperienced employees learning through observing peers or managers performing the job and trying to imitate their behavior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OJT includes: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Apprenticeships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Self-directed learning programs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e T05">
  <a:themeElements>
    <a:clrScheme name="Noe T05 16">
      <a:dk1>
        <a:srgbClr val="000000"/>
      </a:dk1>
      <a:lt1>
        <a:srgbClr val="FCF6D4"/>
      </a:lt1>
      <a:dk2>
        <a:srgbClr val="FFFFFF"/>
      </a:dk2>
      <a:lt2>
        <a:srgbClr val="808080"/>
      </a:lt2>
      <a:accent1>
        <a:srgbClr val="FFDE39"/>
      </a:accent1>
      <a:accent2>
        <a:srgbClr val="703C4B"/>
      </a:accent2>
      <a:accent3>
        <a:srgbClr val="FDFAE6"/>
      </a:accent3>
      <a:accent4>
        <a:srgbClr val="000000"/>
      </a:accent4>
      <a:accent5>
        <a:srgbClr val="FFECAE"/>
      </a:accent5>
      <a:accent6>
        <a:srgbClr val="653543"/>
      </a:accent6>
      <a:hlink>
        <a:srgbClr val="83BE00"/>
      </a:hlink>
      <a:folHlink>
        <a:srgbClr val="1D5959"/>
      </a:folHlink>
    </a:clrScheme>
    <a:fontScheme name="Noe T05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oe T0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e T05 13">
        <a:dk1>
          <a:srgbClr val="000000"/>
        </a:dk1>
        <a:lt1>
          <a:srgbClr val="F4F6D6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8FAE8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14">
        <a:dk1>
          <a:srgbClr val="000000"/>
        </a:dk1>
        <a:lt1>
          <a:srgbClr val="F3F6CA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8FAE1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15">
        <a:dk1>
          <a:srgbClr val="000000"/>
        </a:dk1>
        <a:lt1>
          <a:srgbClr val="FCF6D4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DFAE6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e T05 16">
        <a:dk1>
          <a:srgbClr val="000000"/>
        </a:dk1>
        <a:lt1>
          <a:srgbClr val="FCF6D4"/>
        </a:lt1>
        <a:dk2>
          <a:srgbClr val="FFFFFF"/>
        </a:dk2>
        <a:lt2>
          <a:srgbClr val="808080"/>
        </a:lt2>
        <a:accent1>
          <a:srgbClr val="FFDE39"/>
        </a:accent1>
        <a:accent2>
          <a:srgbClr val="703C4B"/>
        </a:accent2>
        <a:accent3>
          <a:srgbClr val="FDFAE6"/>
        </a:accent3>
        <a:accent4>
          <a:srgbClr val="000000"/>
        </a:accent4>
        <a:accent5>
          <a:srgbClr val="FFECAE"/>
        </a:accent5>
        <a:accent6>
          <a:srgbClr val="653543"/>
        </a:accent6>
        <a:hlink>
          <a:srgbClr val="83BE00"/>
        </a:hlink>
        <a:folHlink>
          <a:srgbClr val="1D59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Noe T05</Template>
  <TotalTime>291</TotalTime>
  <Words>1123</Words>
  <Application>Microsoft PowerPoint</Application>
  <PresentationFormat>On-screen Show (4:3)</PresentationFormat>
  <Paragraphs>197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Centaur</vt:lpstr>
      <vt:lpstr>新細明體</vt:lpstr>
      <vt:lpstr>Arial Rounded MT Bold</vt:lpstr>
      <vt:lpstr>Times New Roman</vt:lpstr>
      <vt:lpstr>Arial Narrow</vt:lpstr>
      <vt:lpstr>Wingdings</vt:lpstr>
      <vt:lpstr>Book Antiqua</vt:lpstr>
      <vt:lpstr>Noe T05</vt:lpstr>
      <vt:lpstr>Clip</vt:lpstr>
      <vt:lpstr>Slide 1</vt:lpstr>
      <vt:lpstr>Traditional Training Methods Categories</vt:lpstr>
      <vt:lpstr>Presentation Methods</vt:lpstr>
      <vt:lpstr>Presentation Methods: Lecture (1 of 2)</vt:lpstr>
      <vt:lpstr>Presentation Methods: Lecture (2 of 2)</vt:lpstr>
      <vt:lpstr>Variations of the Lecture Method</vt:lpstr>
      <vt:lpstr>Presentation Methods: Audio-Visual Techniques</vt:lpstr>
      <vt:lpstr>Hands-on Methods</vt:lpstr>
      <vt:lpstr>Hands-on Methods: On-the-Job Training (1 of 2)</vt:lpstr>
      <vt:lpstr>Hands-on Methods: On-the-Job Training (2 of 2)</vt:lpstr>
      <vt:lpstr>Effective OJT Programs Include: (1 of 2)</vt:lpstr>
      <vt:lpstr>Effective OJT Programs Include: (2 of 2)</vt:lpstr>
      <vt:lpstr>OJT Programs: Self-Directed Learning</vt:lpstr>
      <vt:lpstr>Self-Directed Learning (continued)</vt:lpstr>
      <vt:lpstr>Apprenticeship (continued)</vt:lpstr>
      <vt:lpstr>Hands-on Methods: Simulations</vt:lpstr>
      <vt:lpstr>Hand-on Methods: Case Studies</vt:lpstr>
      <vt:lpstr>Process for Case Development</vt:lpstr>
      <vt:lpstr>Hand-on Methods: Business Games</vt:lpstr>
      <vt:lpstr>Hands-on Methods: Role Plays</vt:lpstr>
      <vt:lpstr>Hands-on Methods: Behavior Modeling</vt:lpstr>
      <vt:lpstr>Behavior Modeling: Training Program Activities (1 of 2)</vt:lpstr>
      <vt:lpstr>Behavior Modeling: Training Program Activities (2 of 2)</vt:lpstr>
      <vt:lpstr>Group Building Methods (1 of 2)</vt:lpstr>
      <vt:lpstr>Group Building Methods (2 of 2)</vt:lpstr>
      <vt:lpstr>Group Building Methods: Adventure Learning (1 of 2)</vt:lpstr>
      <vt:lpstr>Adventure Learning (2 of 2)</vt:lpstr>
      <vt:lpstr>Group Building Methods: Team Training</vt:lpstr>
      <vt:lpstr>Choosing a Training Method</vt:lpstr>
    </vt:vector>
  </TitlesOfParts>
  <Company>Wiletzky and Associates, Puyallup WA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007 -Traditional Training Methods</dc:title>
  <dc:subject>Employee Training &amp; Development 3e by R. A. Noe</dc:subject>
  <dc:creator>Les Wiletzky, SPHR</dc:creator>
  <dc:description>Title slide and chapter template design by Linda Crane, Linda Crane Productions</dc:description>
  <cp:lastModifiedBy>Dr Shivakumar</cp:lastModifiedBy>
  <cp:revision>44</cp:revision>
  <dcterms:created xsi:type="dcterms:W3CDTF">2003-12-04T19:17:05Z</dcterms:created>
  <dcterms:modified xsi:type="dcterms:W3CDTF">2018-02-14T10:19:30Z</dcterms:modified>
</cp:coreProperties>
</file>